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sldIdLst>
    <p:sldId id="256" r:id="rId5"/>
    <p:sldId id="257" r:id="rId6"/>
    <p:sldId id="258" r:id="rId7"/>
    <p:sldId id="266" r:id="rId8"/>
    <p:sldId id="267" r:id="rId9"/>
    <p:sldId id="293" r:id="rId10"/>
    <p:sldId id="271" r:id="rId11"/>
    <p:sldId id="276" r:id="rId12"/>
    <p:sldId id="278" r:id="rId13"/>
    <p:sldId id="277" r:id="rId14"/>
    <p:sldId id="279" r:id="rId15"/>
    <p:sldId id="285" r:id="rId16"/>
    <p:sldId id="280" r:id="rId17"/>
    <p:sldId id="286" r:id="rId18"/>
    <p:sldId id="281" r:id="rId19"/>
    <p:sldId id="287" r:id="rId20"/>
    <p:sldId id="282" r:id="rId21"/>
    <p:sldId id="288" r:id="rId22"/>
    <p:sldId id="290" r:id="rId23"/>
    <p:sldId id="283" r:id="rId24"/>
    <p:sldId id="289" r:id="rId25"/>
    <p:sldId id="284" r:id="rId26"/>
    <p:sldId id="291" r:id="rId27"/>
    <p:sldId id="292" r:id="rId28"/>
    <p:sldId id="268" r:id="rId29"/>
    <p:sldId id="269" r:id="rId30"/>
    <p:sldId id="270" r:id="rId31"/>
    <p:sldId id="272" r:id="rId32"/>
    <p:sldId id="274" r:id="rId33"/>
    <p:sldId id="273" r:id="rId34"/>
    <p:sldId id="27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8FF58F-DF84-AD0E-5269-BA2491A7C32B}" v="430" dt="2025-04-08T15:57:23.838"/>
    <p1510:client id="{1B92CE89-5D3D-D069-B85E-38940DE4F623}" v="94" dt="2025-04-09T04:19:05.676"/>
    <p1510:client id="{3397402C-FA82-47F3-7D17-D3D0840D65BF}" v="2" dt="2025-04-09T10:44:08.933"/>
    <p1510:client id="{38FEC7F1-A7F5-7169-E808-6203C2B5B75E}" v="20" dt="2025-04-09T04:41:25.365"/>
    <p1510:client id="{55AEFCFC-8900-0502-CBAB-A7DF4F90630B}" v="8" dt="2025-04-09T04:21:00.605"/>
    <p1510:client id="{58670E29-6AAE-4C1B-8653-2997D72702F0}" v="555" dt="2025-04-09T09:23:38.821"/>
    <p1510:client id="{74B2FB1A-2416-BC65-14E9-C95DB23E2445}" v="359" dt="2025-04-09T05:55:06.806"/>
    <p1510:client id="{8245121C-DF44-D730-EBAA-B82F2092EFF9}" v="1054" dt="2025-04-09T06:41:52.160"/>
    <p1510:client id="{A36B4364-0939-B0E3-77AE-530A83CAC7CF}" v="4" dt="2025-04-09T08:41:02.115"/>
    <p1510:client id="{A39F9743-85FF-9D04-8D57-DD05B81EEE71}" v="548" dt="2025-04-08T16:58:19.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image" Target="../media/image220.png"/></Relationships>
</file>

<file path=ppt/diagrams/_rels/data6.xml.rels><?xml version="1.0" encoding="UTF-8" standalone="yes"?>
<Relationships xmlns="http://schemas.openxmlformats.org/package/2006/relationships"><Relationship Id="rId1" Type="http://schemas.openxmlformats.org/officeDocument/2006/relationships/image" Target="../media/image38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E1C454-D39E-4BFE-AA04-A13DA0103AFF}"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56855A28-DB50-4D5F-A92E-D16485E6C2DE}">
      <dgm:prSet/>
      <dgm:spPr/>
      <dgm:t>
        <a:bodyPr/>
        <a:lstStyle/>
        <a:p>
          <a:r>
            <a:rPr lang="en-IN"/>
            <a:t>Quadrature oscillator design</a:t>
          </a:r>
          <a:endParaRPr lang="en-US"/>
        </a:p>
      </dgm:t>
    </dgm:pt>
    <dgm:pt modelId="{BEB2C2CB-52FF-40B6-B805-43A7EA0FC799}" type="parTrans" cxnId="{4CF9ADD3-DDB2-404C-AEE8-F9E70743B689}">
      <dgm:prSet/>
      <dgm:spPr/>
      <dgm:t>
        <a:bodyPr/>
        <a:lstStyle/>
        <a:p>
          <a:endParaRPr lang="en-US"/>
        </a:p>
      </dgm:t>
    </dgm:pt>
    <dgm:pt modelId="{E9E66E25-C95A-4DEA-928B-4140693688DB}" type="sibTrans" cxnId="{4CF9ADD3-DDB2-404C-AEE8-F9E70743B689}">
      <dgm:prSet/>
      <dgm:spPr/>
      <dgm:t>
        <a:bodyPr/>
        <a:lstStyle/>
        <a:p>
          <a:endParaRPr lang="en-US"/>
        </a:p>
      </dgm:t>
    </dgm:pt>
    <dgm:pt modelId="{559B10EF-923E-4DA4-897D-75D1BE1510D4}">
      <dgm:prSet/>
      <dgm:spPr/>
      <dgm:t>
        <a:bodyPr/>
        <a:lstStyle/>
        <a:p>
          <a:r>
            <a:rPr lang="en-IN"/>
            <a:t>Switch (mixer) design</a:t>
          </a:r>
          <a:endParaRPr lang="en-US"/>
        </a:p>
      </dgm:t>
    </dgm:pt>
    <dgm:pt modelId="{82A8D655-76CC-404E-9E9B-2E60B90E0C36}" type="parTrans" cxnId="{C06B98AF-C18D-4BBF-9770-4AFEA4FE7AC4}">
      <dgm:prSet/>
      <dgm:spPr/>
      <dgm:t>
        <a:bodyPr/>
        <a:lstStyle/>
        <a:p>
          <a:endParaRPr lang="en-US"/>
        </a:p>
      </dgm:t>
    </dgm:pt>
    <dgm:pt modelId="{A7EB510F-4C93-4820-9415-11AEBC32BEEE}" type="sibTrans" cxnId="{C06B98AF-C18D-4BBF-9770-4AFEA4FE7AC4}">
      <dgm:prSet/>
      <dgm:spPr/>
      <dgm:t>
        <a:bodyPr/>
        <a:lstStyle/>
        <a:p>
          <a:endParaRPr lang="en-US"/>
        </a:p>
      </dgm:t>
    </dgm:pt>
    <dgm:pt modelId="{0DA292BF-6FDD-4DA0-AABD-3CD5CBAAD940}">
      <dgm:prSet/>
      <dgm:spPr/>
      <dgm:t>
        <a:bodyPr/>
        <a:lstStyle/>
        <a:p>
          <a:r>
            <a:rPr lang="en-IN"/>
            <a:t>Low pass filter</a:t>
          </a:r>
          <a:endParaRPr lang="en-US"/>
        </a:p>
      </dgm:t>
    </dgm:pt>
    <dgm:pt modelId="{71942C21-ED84-4561-A237-5B5E045B1708}" type="parTrans" cxnId="{81C81296-4AEA-401A-A3A8-35D14E248DA0}">
      <dgm:prSet/>
      <dgm:spPr/>
      <dgm:t>
        <a:bodyPr/>
        <a:lstStyle/>
        <a:p>
          <a:endParaRPr lang="en-US"/>
        </a:p>
      </dgm:t>
    </dgm:pt>
    <dgm:pt modelId="{3E880857-CC69-4481-BD42-91F2C4CBC56B}" type="sibTrans" cxnId="{81C81296-4AEA-401A-A3A8-35D14E248DA0}">
      <dgm:prSet/>
      <dgm:spPr/>
      <dgm:t>
        <a:bodyPr/>
        <a:lstStyle/>
        <a:p>
          <a:endParaRPr lang="en-US"/>
        </a:p>
      </dgm:t>
    </dgm:pt>
    <dgm:pt modelId="{609CBBDF-1488-4F89-8396-434C4DC0F772}">
      <dgm:prSet/>
      <dgm:spPr/>
      <dgm:t>
        <a:bodyPr/>
        <a:lstStyle/>
        <a:p>
          <a:pPr rtl="0"/>
          <a:r>
            <a:rPr lang="en-IN"/>
            <a:t>Complete </a:t>
          </a:r>
          <a:r>
            <a:rPr lang="en-IN">
              <a:latin typeface="Grandview Display"/>
            </a:rPr>
            <a:t>Circuit Integration</a:t>
          </a:r>
          <a:endParaRPr lang="en-US"/>
        </a:p>
      </dgm:t>
    </dgm:pt>
    <dgm:pt modelId="{F59558B0-8919-4595-B04C-8AA62145755B}" type="parTrans" cxnId="{05C0F61A-8E35-47D6-832D-D506A2230815}">
      <dgm:prSet/>
      <dgm:spPr/>
      <dgm:t>
        <a:bodyPr/>
        <a:lstStyle/>
        <a:p>
          <a:endParaRPr lang="en-US"/>
        </a:p>
      </dgm:t>
    </dgm:pt>
    <dgm:pt modelId="{BFA5FB4E-3D60-40FB-ACB3-9287068E3544}" type="sibTrans" cxnId="{05C0F61A-8E35-47D6-832D-D506A2230815}">
      <dgm:prSet/>
      <dgm:spPr/>
      <dgm:t>
        <a:bodyPr/>
        <a:lstStyle/>
        <a:p>
          <a:endParaRPr lang="en-US"/>
        </a:p>
      </dgm:t>
    </dgm:pt>
    <dgm:pt modelId="{3B51E100-4D2E-44E3-AFD8-D59A6939280D}" type="pres">
      <dgm:prSet presAssocID="{4BE1C454-D39E-4BFE-AA04-A13DA0103AFF}" presName="matrix" presStyleCnt="0">
        <dgm:presLayoutVars>
          <dgm:chMax val="1"/>
          <dgm:dir/>
          <dgm:resizeHandles val="exact"/>
        </dgm:presLayoutVars>
      </dgm:prSet>
      <dgm:spPr/>
    </dgm:pt>
    <dgm:pt modelId="{B6C4DBCB-2B5C-459F-B041-6EAB25FD19D8}" type="pres">
      <dgm:prSet presAssocID="{4BE1C454-D39E-4BFE-AA04-A13DA0103AFF}" presName="diamond" presStyleLbl="bgShp" presStyleIdx="0" presStyleCnt="1"/>
      <dgm:spPr/>
    </dgm:pt>
    <dgm:pt modelId="{C273DFB5-D575-4509-A04B-87A42E87E0FC}" type="pres">
      <dgm:prSet presAssocID="{4BE1C454-D39E-4BFE-AA04-A13DA0103AFF}" presName="quad1" presStyleLbl="node1" presStyleIdx="0" presStyleCnt="4">
        <dgm:presLayoutVars>
          <dgm:chMax val="0"/>
          <dgm:chPref val="0"/>
          <dgm:bulletEnabled val="1"/>
        </dgm:presLayoutVars>
      </dgm:prSet>
      <dgm:spPr/>
    </dgm:pt>
    <dgm:pt modelId="{8F027528-DCC0-4CB3-B1E3-67541FB02E21}" type="pres">
      <dgm:prSet presAssocID="{4BE1C454-D39E-4BFE-AA04-A13DA0103AFF}" presName="quad2" presStyleLbl="node1" presStyleIdx="1" presStyleCnt="4">
        <dgm:presLayoutVars>
          <dgm:chMax val="0"/>
          <dgm:chPref val="0"/>
          <dgm:bulletEnabled val="1"/>
        </dgm:presLayoutVars>
      </dgm:prSet>
      <dgm:spPr/>
    </dgm:pt>
    <dgm:pt modelId="{862323D8-2B23-418F-ADC6-3A328FA81B0B}" type="pres">
      <dgm:prSet presAssocID="{4BE1C454-D39E-4BFE-AA04-A13DA0103AFF}" presName="quad3" presStyleLbl="node1" presStyleIdx="2" presStyleCnt="4">
        <dgm:presLayoutVars>
          <dgm:chMax val="0"/>
          <dgm:chPref val="0"/>
          <dgm:bulletEnabled val="1"/>
        </dgm:presLayoutVars>
      </dgm:prSet>
      <dgm:spPr/>
    </dgm:pt>
    <dgm:pt modelId="{F26B9226-3B33-44AC-B119-ABEFF219C3A4}" type="pres">
      <dgm:prSet presAssocID="{4BE1C454-D39E-4BFE-AA04-A13DA0103AFF}" presName="quad4" presStyleLbl="node1" presStyleIdx="3" presStyleCnt="4">
        <dgm:presLayoutVars>
          <dgm:chMax val="0"/>
          <dgm:chPref val="0"/>
          <dgm:bulletEnabled val="1"/>
        </dgm:presLayoutVars>
      </dgm:prSet>
      <dgm:spPr/>
    </dgm:pt>
  </dgm:ptLst>
  <dgm:cxnLst>
    <dgm:cxn modelId="{05C0F61A-8E35-47D6-832D-D506A2230815}" srcId="{4BE1C454-D39E-4BFE-AA04-A13DA0103AFF}" destId="{609CBBDF-1488-4F89-8396-434C4DC0F772}" srcOrd="3" destOrd="0" parTransId="{F59558B0-8919-4595-B04C-8AA62145755B}" sibTransId="{BFA5FB4E-3D60-40FB-ACB3-9287068E3544}"/>
    <dgm:cxn modelId="{700DB01E-BC70-430B-9F50-25D127FB57A9}" type="presOf" srcId="{609CBBDF-1488-4F89-8396-434C4DC0F772}" destId="{F26B9226-3B33-44AC-B119-ABEFF219C3A4}" srcOrd="0" destOrd="0" presId="urn:microsoft.com/office/officeart/2005/8/layout/matrix3"/>
    <dgm:cxn modelId="{BAA1072C-A534-48D9-8F6F-CAC030BBBD19}" type="presOf" srcId="{4BE1C454-D39E-4BFE-AA04-A13DA0103AFF}" destId="{3B51E100-4D2E-44E3-AFD8-D59A6939280D}" srcOrd="0" destOrd="0" presId="urn:microsoft.com/office/officeart/2005/8/layout/matrix3"/>
    <dgm:cxn modelId="{81C81296-4AEA-401A-A3A8-35D14E248DA0}" srcId="{4BE1C454-D39E-4BFE-AA04-A13DA0103AFF}" destId="{0DA292BF-6FDD-4DA0-AABD-3CD5CBAAD940}" srcOrd="2" destOrd="0" parTransId="{71942C21-ED84-4561-A237-5B5E045B1708}" sibTransId="{3E880857-CC69-4481-BD42-91F2C4CBC56B}"/>
    <dgm:cxn modelId="{C06B98AF-C18D-4BBF-9770-4AFEA4FE7AC4}" srcId="{4BE1C454-D39E-4BFE-AA04-A13DA0103AFF}" destId="{559B10EF-923E-4DA4-897D-75D1BE1510D4}" srcOrd="1" destOrd="0" parTransId="{82A8D655-76CC-404E-9E9B-2E60B90E0C36}" sibTransId="{A7EB510F-4C93-4820-9415-11AEBC32BEEE}"/>
    <dgm:cxn modelId="{6542CFD2-92FC-47BC-BB9E-022A4A11320D}" type="presOf" srcId="{0DA292BF-6FDD-4DA0-AABD-3CD5CBAAD940}" destId="{862323D8-2B23-418F-ADC6-3A328FA81B0B}" srcOrd="0" destOrd="0" presId="urn:microsoft.com/office/officeart/2005/8/layout/matrix3"/>
    <dgm:cxn modelId="{4CF9ADD3-DDB2-404C-AEE8-F9E70743B689}" srcId="{4BE1C454-D39E-4BFE-AA04-A13DA0103AFF}" destId="{56855A28-DB50-4D5F-A92E-D16485E6C2DE}" srcOrd="0" destOrd="0" parTransId="{BEB2C2CB-52FF-40B6-B805-43A7EA0FC799}" sibTransId="{E9E66E25-C95A-4DEA-928B-4140693688DB}"/>
    <dgm:cxn modelId="{CEE862E8-129C-4A78-9E7A-C7427B827E04}" type="presOf" srcId="{559B10EF-923E-4DA4-897D-75D1BE1510D4}" destId="{8F027528-DCC0-4CB3-B1E3-67541FB02E21}" srcOrd="0" destOrd="0" presId="urn:microsoft.com/office/officeart/2005/8/layout/matrix3"/>
    <dgm:cxn modelId="{F86CFCF6-560B-4C18-9B6B-EE96774E02D3}" type="presOf" srcId="{56855A28-DB50-4D5F-A92E-D16485E6C2DE}" destId="{C273DFB5-D575-4509-A04B-87A42E87E0FC}" srcOrd="0" destOrd="0" presId="urn:microsoft.com/office/officeart/2005/8/layout/matrix3"/>
    <dgm:cxn modelId="{56CDAE33-9B38-4160-8DD4-6AE509B4C276}" type="presParOf" srcId="{3B51E100-4D2E-44E3-AFD8-D59A6939280D}" destId="{B6C4DBCB-2B5C-459F-B041-6EAB25FD19D8}" srcOrd="0" destOrd="0" presId="urn:microsoft.com/office/officeart/2005/8/layout/matrix3"/>
    <dgm:cxn modelId="{0F535835-71FF-4326-853D-C6C3969392A1}" type="presParOf" srcId="{3B51E100-4D2E-44E3-AFD8-D59A6939280D}" destId="{C273DFB5-D575-4509-A04B-87A42E87E0FC}" srcOrd="1" destOrd="0" presId="urn:microsoft.com/office/officeart/2005/8/layout/matrix3"/>
    <dgm:cxn modelId="{AB2C6BE1-0ACD-4635-B057-0B36FD22801A}" type="presParOf" srcId="{3B51E100-4D2E-44E3-AFD8-D59A6939280D}" destId="{8F027528-DCC0-4CB3-B1E3-67541FB02E21}" srcOrd="2" destOrd="0" presId="urn:microsoft.com/office/officeart/2005/8/layout/matrix3"/>
    <dgm:cxn modelId="{80E4A1DB-7E98-49A3-9176-F6DA47BE9DC0}" type="presParOf" srcId="{3B51E100-4D2E-44E3-AFD8-D59A6939280D}" destId="{862323D8-2B23-418F-ADC6-3A328FA81B0B}" srcOrd="3" destOrd="0" presId="urn:microsoft.com/office/officeart/2005/8/layout/matrix3"/>
    <dgm:cxn modelId="{C83AFE96-698C-4A2D-B6FB-9D8E6A5DE6C3}" type="presParOf" srcId="{3B51E100-4D2E-44E3-AFD8-D59A6939280D}" destId="{F26B9226-3B33-44AC-B119-ABEFF219C3A4}"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7C36E4-5E63-438F-B343-00564BA2BC7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BD01337-6F7B-4C38-A4A1-0D6DAAEF1DBB}">
      <dgm:prSet/>
      <dgm:spPr/>
      <dgm:t>
        <a:bodyPr/>
        <a:lstStyle/>
        <a:p>
          <a:r>
            <a:rPr lang="en-US">
              <a:latin typeface="Calibri" panose="020F0502020204030204" pitchFamily="34" charset="0"/>
              <a:ea typeface="Calibri" panose="020F0502020204030204" pitchFamily="34" charset="0"/>
              <a:cs typeface="Calibri" panose="020F0502020204030204" pitchFamily="34" charset="0"/>
            </a:rPr>
            <a:t>What we want our mixer to do is to reduce the frequency of our input wave without attenuating its signal so that it is easier for us to perform amplification and filtering.</a:t>
          </a:r>
        </a:p>
      </dgm:t>
    </dgm:pt>
    <dgm:pt modelId="{FC46DE3F-E1DE-4EB1-9A4E-B5CF65869F8B}" type="parTrans" cxnId="{BB95FD2E-976B-494F-AEA4-CCD84A649FCF}">
      <dgm:prSet/>
      <dgm:spPr/>
      <dgm:t>
        <a:bodyPr/>
        <a:lstStyle/>
        <a:p>
          <a:endParaRPr lang="en-US"/>
        </a:p>
      </dgm:t>
    </dgm:pt>
    <dgm:pt modelId="{0B536F08-64CD-4BC9-9987-0902A8D39EB8}" type="sibTrans" cxnId="{BB95FD2E-976B-494F-AEA4-CCD84A649FCF}">
      <dgm:prSet/>
      <dgm:spPr/>
      <dgm:t>
        <a:bodyPr/>
        <a:lstStyle/>
        <a:p>
          <a:endParaRPr lang="en-US"/>
        </a:p>
      </dgm:t>
    </dgm:pt>
    <dgm:pt modelId="{5560873C-91C3-4CB9-A681-A32F39C566F0}">
      <dgm:prSet/>
      <dgm:spPr/>
      <dgm:t>
        <a:bodyPr/>
        <a:lstStyle/>
        <a:p>
          <a:r>
            <a:rPr lang="en-US"/>
            <a:t>We want the mixer to multiply the signals, because in the frequency domain, this results in convolution. So, when we take the Fourier transform of the output, we see frequency components at the sum and difference of the input RF signal and the Local Oscillator (LO) signal.</a:t>
          </a:r>
        </a:p>
      </dgm:t>
    </dgm:pt>
    <dgm:pt modelId="{978577AE-1CDA-4467-ABA9-C29AC5F8F894}" type="parTrans" cxnId="{D9F9867B-CB3A-47AE-AF94-D8403F23D1CF}">
      <dgm:prSet/>
      <dgm:spPr/>
      <dgm:t>
        <a:bodyPr/>
        <a:lstStyle/>
        <a:p>
          <a:endParaRPr lang="en-US"/>
        </a:p>
      </dgm:t>
    </dgm:pt>
    <dgm:pt modelId="{8FC404F6-2BFC-441A-90C9-E82D8A892C09}" type="sibTrans" cxnId="{D9F9867B-CB3A-47AE-AF94-D8403F23D1CF}">
      <dgm:prSet/>
      <dgm:spPr/>
      <dgm:t>
        <a:bodyPr/>
        <a:lstStyle/>
        <a:p>
          <a:endParaRPr lang="en-US"/>
        </a:p>
      </dgm:t>
    </dgm:pt>
    <dgm:pt modelId="{6F0E9144-8BB7-4243-AC67-1AAB76D6F993}">
      <dgm:prSet/>
      <dgm:spPr/>
      <dgm:t>
        <a:bodyPr/>
        <a:lstStyle/>
        <a:p>
          <a:r>
            <a:rPr lang="en-US">
              <a:latin typeface="Calibri" panose="020F0502020204030204" pitchFamily="34" charset="0"/>
              <a:ea typeface="Calibri" panose="020F0502020204030204" pitchFamily="34" charset="0"/>
              <a:cs typeface="Calibri" panose="020F0502020204030204" pitchFamily="34" charset="0"/>
            </a:rPr>
            <a:t>This is where the NMOS comes into play, we want a function where we can multiply both the RF input and the LO input(basically our cosine and sine generator). This comes to us in the form of the drain current equation for an NMOS in linear region</a:t>
          </a:r>
          <a:r>
            <a:rPr lang="en-US"/>
            <a:t>.</a:t>
          </a:r>
        </a:p>
      </dgm:t>
    </dgm:pt>
    <dgm:pt modelId="{58CDD7DD-3335-4FCD-B8F1-F0173519B4C0}" type="parTrans" cxnId="{B0AC3748-2826-4FA4-BDF4-EDBA2EA46671}">
      <dgm:prSet/>
      <dgm:spPr/>
      <dgm:t>
        <a:bodyPr/>
        <a:lstStyle/>
        <a:p>
          <a:endParaRPr lang="en-US"/>
        </a:p>
      </dgm:t>
    </dgm:pt>
    <dgm:pt modelId="{BACA76EB-5358-4631-ABBF-4D490A1F3F08}" type="sibTrans" cxnId="{B0AC3748-2826-4FA4-BDF4-EDBA2EA46671}">
      <dgm:prSet/>
      <dgm:spPr/>
      <dgm:t>
        <a:bodyPr/>
        <a:lstStyle/>
        <a:p>
          <a:endParaRPr lang="en-US"/>
        </a:p>
      </dgm:t>
    </dgm:pt>
    <dgm:pt modelId="{F1BCE5EE-7DE7-4AFE-B481-04DE5D32D4C7}">
      <dgm:prSet/>
      <dgm:spPr/>
      <dgm:t>
        <a:bodyPr/>
        <a:lstStyle/>
        <a:p>
          <a:r>
            <a:rPr lang="en-US"/>
            <a:t>Note that we specifically use the linear region here because in the linear region the MOSFET acts as a voltage controller resistor, it does not affect the signal much, however if we were to go into the saturation region, then we would see amplification and hence a distortion of the signal which is something that we don't want.</a:t>
          </a:r>
        </a:p>
      </dgm:t>
    </dgm:pt>
    <dgm:pt modelId="{FF532472-F731-4424-B93C-52B22FFB0A6F}" type="parTrans" cxnId="{8FCF06F2-D552-4ED4-91B0-262CB1D0AFDD}">
      <dgm:prSet/>
      <dgm:spPr/>
      <dgm:t>
        <a:bodyPr/>
        <a:lstStyle/>
        <a:p>
          <a:endParaRPr lang="en-US"/>
        </a:p>
      </dgm:t>
    </dgm:pt>
    <dgm:pt modelId="{1289CB4A-EC2C-4776-90A7-CBFCC08F5678}" type="sibTrans" cxnId="{8FCF06F2-D552-4ED4-91B0-262CB1D0AFDD}">
      <dgm:prSet/>
      <dgm:spPr/>
      <dgm:t>
        <a:bodyPr/>
        <a:lstStyle/>
        <a:p>
          <a:endParaRPr lang="en-US"/>
        </a:p>
      </dgm:t>
    </dgm:pt>
    <dgm:pt modelId="{D6209915-A3F5-40A5-B555-1E87A6DC3B5A}" type="pres">
      <dgm:prSet presAssocID="{8B7C36E4-5E63-438F-B343-00564BA2BC79}" presName="root" presStyleCnt="0">
        <dgm:presLayoutVars>
          <dgm:dir/>
          <dgm:resizeHandles val="exact"/>
        </dgm:presLayoutVars>
      </dgm:prSet>
      <dgm:spPr/>
    </dgm:pt>
    <dgm:pt modelId="{D660C9C7-7D95-43FA-B407-EDE149B7D178}" type="pres">
      <dgm:prSet presAssocID="{9BD01337-6F7B-4C38-A4A1-0D6DAAEF1DBB}" presName="compNode" presStyleCnt="0"/>
      <dgm:spPr/>
    </dgm:pt>
    <dgm:pt modelId="{3D5355A4-89D6-4333-ABCB-01510EBA6AE3}" type="pres">
      <dgm:prSet presAssocID="{9BD01337-6F7B-4C38-A4A1-0D6DAAEF1DBB}" presName="bgRect" presStyleLbl="bgShp" presStyleIdx="0" presStyleCnt="4"/>
      <dgm:spPr/>
    </dgm:pt>
    <dgm:pt modelId="{68CD4D6F-34EB-42FC-B7B5-5B0E1E572AD8}" type="pres">
      <dgm:prSet presAssocID="{9BD01337-6F7B-4C38-A4A1-0D6DAAEF1DB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7EC45BB-F88A-407C-B8BB-79AFAC56F876}" type="pres">
      <dgm:prSet presAssocID="{9BD01337-6F7B-4C38-A4A1-0D6DAAEF1DBB}" presName="spaceRect" presStyleCnt="0"/>
      <dgm:spPr/>
    </dgm:pt>
    <dgm:pt modelId="{6A6896D0-141D-4596-995E-76388CE44286}" type="pres">
      <dgm:prSet presAssocID="{9BD01337-6F7B-4C38-A4A1-0D6DAAEF1DBB}" presName="parTx" presStyleLbl="revTx" presStyleIdx="0" presStyleCnt="4">
        <dgm:presLayoutVars>
          <dgm:chMax val="0"/>
          <dgm:chPref val="0"/>
        </dgm:presLayoutVars>
      </dgm:prSet>
      <dgm:spPr/>
    </dgm:pt>
    <dgm:pt modelId="{72962530-E027-4903-BDD3-36A6AC5424D6}" type="pres">
      <dgm:prSet presAssocID="{0B536F08-64CD-4BC9-9987-0902A8D39EB8}" presName="sibTrans" presStyleCnt="0"/>
      <dgm:spPr/>
    </dgm:pt>
    <dgm:pt modelId="{2DA540DF-9615-4E13-9B2E-F7DADBCF4A44}" type="pres">
      <dgm:prSet presAssocID="{5560873C-91C3-4CB9-A681-A32F39C566F0}" presName="compNode" presStyleCnt="0"/>
      <dgm:spPr/>
    </dgm:pt>
    <dgm:pt modelId="{7A179C27-D539-4D15-86A5-C8A55D3158DD}" type="pres">
      <dgm:prSet presAssocID="{5560873C-91C3-4CB9-A681-A32F39C566F0}" presName="bgRect" presStyleLbl="bgShp" presStyleIdx="1" presStyleCnt="4"/>
      <dgm:spPr/>
    </dgm:pt>
    <dgm:pt modelId="{749C6EB5-0BCF-42A9-8CE7-078191BCC1B6}" type="pres">
      <dgm:prSet presAssocID="{5560873C-91C3-4CB9-A681-A32F39C566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7B9824A7-E5FF-4F73-8428-6521494448C7}" type="pres">
      <dgm:prSet presAssocID="{5560873C-91C3-4CB9-A681-A32F39C566F0}" presName="spaceRect" presStyleCnt="0"/>
      <dgm:spPr/>
    </dgm:pt>
    <dgm:pt modelId="{0FCF5EC6-7D02-4B71-93BA-B0161D6709C6}" type="pres">
      <dgm:prSet presAssocID="{5560873C-91C3-4CB9-A681-A32F39C566F0}" presName="parTx" presStyleLbl="revTx" presStyleIdx="1" presStyleCnt="4">
        <dgm:presLayoutVars>
          <dgm:chMax val="0"/>
          <dgm:chPref val="0"/>
        </dgm:presLayoutVars>
      </dgm:prSet>
      <dgm:spPr/>
    </dgm:pt>
    <dgm:pt modelId="{6D7F39D1-2384-45F4-B5FD-18A277C6913E}" type="pres">
      <dgm:prSet presAssocID="{8FC404F6-2BFC-441A-90C9-E82D8A892C09}" presName="sibTrans" presStyleCnt="0"/>
      <dgm:spPr/>
    </dgm:pt>
    <dgm:pt modelId="{54EAA7E4-496D-45E0-81B5-17BD8236F369}" type="pres">
      <dgm:prSet presAssocID="{6F0E9144-8BB7-4243-AC67-1AAB76D6F993}" presName="compNode" presStyleCnt="0"/>
      <dgm:spPr/>
    </dgm:pt>
    <dgm:pt modelId="{15F7FC77-BC4D-4001-8EA9-37D1FDC64C21}" type="pres">
      <dgm:prSet presAssocID="{6F0E9144-8BB7-4243-AC67-1AAB76D6F993}" presName="bgRect" presStyleLbl="bgShp" presStyleIdx="2" presStyleCnt="4"/>
      <dgm:spPr/>
    </dgm:pt>
    <dgm:pt modelId="{AF3B7DDE-8330-4054-A7F7-478990130930}" type="pres">
      <dgm:prSet presAssocID="{6F0E9144-8BB7-4243-AC67-1AAB76D6F9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174FD445-8D1A-4810-A325-28FA36CD937E}" type="pres">
      <dgm:prSet presAssocID="{6F0E9144-8BB7-4243-AC67-1AAB76D6F993}" presName="spaceRect" presStyleCnt="0"/>
      <dgm:spPr/>
    </dgm:pt>
    <dgm:pt modelId="{56580582-451F-47A4-B523-B927C0E9D3FE}" type="pres">
      <dgm:prSet presAssocID="{6F0E9144-8BB7-4243-AC67-1AAB76D6F993}" presName="parTx" presStyleLbl="revTx" presStyleIdx="2" presStyleCnt="4">
        <dgm:presLayoutVars>
          <dgm:chMax val="0"/>
          <dgm:chPref val="0"/>
        </dgm:presLayoutVars>
      </dgm:prSet>
      <dgm:spPr/>
    </dgm:pt>
    <dgm:pt modelId="{164B3CC1-3A0A-4AC9-869D-85FE0F4846B5}" type="pres">
      <dgm:prSet presAssocID="{BACA76EB-5358-4631-ABBF-4D490A1F3F08}" presName="sibTrans" presStyleCnt="0"/>
      <dgm:spPr/>
    </dgm:pt>
    <dgm:pt modelId="{FBC13805-25E9-4E79-AD2B-02C52FED8CD0}" type="pres">
      <dgm:prSet presAssocID="{F1BCE5EE-7DE7-4AFE-B481-04DE5D32D4C7}" presName="compNode" presStyleCnt="0"/>
      <dgm:spPr/>
    </dgm:pt>
    <dgm:pt modelId="{D0DB433F-86FF-4A07-92EA-787EA775CDCE}" type="pres">
      <dgm:prSet presAssocID="{F1BCE5EE-7DE7-4AFE-B481-04DE5D32D4C7}" presName="bgRect" presStyleLbl="bgShp" presStyleIdx="3" presStyleCnt="4"/>
      <dgm:spPr/>
    </dgm:pt>
    <dgm:pt modelId="{3FEC1516-E622-4D4E-8C55-7403CF7F657D}" type="pres">
      <dgm:prSet presAssocID="{F1BCE5EE-7DE7-4AFE-B481-04DE5D32D4C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gh Voltage"/>
        </a:ext>
      </dgm:extLst>
    </dgm:pt>
    <dgm:pt modelId="{32D32F48-384E-47D7-8281-1E14F8459E6B}" type="pres">
      <dgm:prSet presAssocID="{F1BCE5EE-7DE7-4AFE-B481-04DE5D32D4C7}" presName="spaceRect" presStyleCnt="0"/>
      <dgm:spPr/>
    </dgm:pt>
    <dgm:pt modelId="{9DE4F8A0-8B30-4241-9E98-341C0D9E7EAB}" type="pres">
      <dgm:prSet presAssocID="{F1BCE5EE-7DE7-4AFE-B481-04DE5D32D4C7}" presName="parTx" presStyleLbl="revTx" presStyleIdx="3" presStyleCnt="4">
        <dgm:presLayoutVars>
          <dgm:chMax val="0"/>
          <dgm:chPref val="0"/>
        </dgm:presLayoutVars>
      </dgm:prSet>
      <dgm:spPr/>
    </dgm:pt>
  </dgm:ptLst>
  <dgm:cxnLst>
    <dgm:cxn modelId="{5B64540E-09C9-4773-B779-89B396A8D58C}" type="presOf" srcId="{5560873C-91C3-4CB9-A681-A32F39C566F0}" destId="{0FCF5EC6-7D02-4B71-93BA-B0161D6709C6}" srcOrd="0" destOrd="0" presId="urn:microsoft.com/office/officeart/2018/2/layout/IconVerticalSolidList"/>
    <dgm:cxn modelId="{B8033626-BE23-4052-8CEE-F54B3D644B71}" type="presOf" srcId="{9BD01337-6F7B-4C38-A4A1-0D6DAAEF1DBB}" destId="{6A6896D0-141D-4596-995E-76388CE44286}" srcOrd="0" destOrd="0" presId="urn:microsoft.com/office/officeart/2018/2/layout/IconVerticalSolidList"/>
    <dgm:cxn modelId="{BB95FD2E-976B-494F-AEA4-CCD84A649FCF}" srcId="{8B7C36E4-5E63-438F-B343-00564BA2BC79}" destId="{9BD01337-6F7B-4C38-A4A1-0D6DAAEF1DBB}" srcOrd="0" destOrd="0" parTransId="{FC46DE3F-E1DE-4EB1-9A4E-B5CF65869F8B}" sibTransId="{0B536F08-64CD-4BC9-9987-0902A8D39EB8}"/>
    <dgm:cxn modelId="{B0AC3748-2826-4FA4-BDF4-EDBA2EA46671}" srcId="{8B7C36E4-5E63-438F-B343-00564BA2BC79}" destId="{6F0E9144-8BB7-4243-AC67-1AAB76D6F993}" srcOrd="2" destOrd="0" parTransId="{58CDD7DD-3335-4FCD-B8F1-F0173519B4C0}" sibTransId="{BACA76EB-5358-4631-ABBF-4D490A1F3F08}"/>
    <dgm:cxn modelId="{D9F9867B-CB3A-47AE-AF94-D8403F23D1CF}" srcId="{8B7C36E4-5E63-438F-B343-00564BA2BC79}" destId="{5560873C-91C3-4CB9-A681-A32F39C566F0}" srcOrd="1" destOrd="0" parTransId="{978577AE-1CDA-4467-ABA9-C29AC5F8F894}" sibTransId="{8FC404F6-2BFC-441A-90C9-E82D8A892C09}"/>
    <dgm:cxn modelId="{C75D5A7D-6171-459C-91F5-22B7A01C6EE9}" type="presOf" srcId="{8B7C36E4-5E63-438F-B343-00564BA2BC79}" destId="{D6209915-A3F5-40A5-B555-1E87A6DC3B5A}" srcOrd="0" destOrd="0" presId="urn:microsoft.com/office/officeart/2018/2/layout/IconVerticalSolidList"/>
    <dgm:cxn modelId="{5EC9AA8E-B3E3-41F6-B246-A0F722B952B8}" type="presOf" srcId="{F1BCE5EE-7DE7-4AFE-B481-04DE5D32D4C7}" destId="{9DE4F8A0-8B30-4241-9E98-341C0D9E7EAB}" srcOrd="0" destOrd="0" presId="urn:microsoft.com/office/officeart/2018/2/layout/IconVerticalSolidList"/>
    <dgm:cxn modelId="{5C4383AD-AF42-4C8D-AFB2-418BDC92E7C1}" type="presOf" srcId="{6F0E9144-8BB7-4243-AC67-1AAB76D6F993}" destId="{56580582-451F-47A4-B523-B927C0E9D3FE}" srcOrd="0" destOrd="0" presId="urn:microsoft.com/office/officeart/2018/2/layout/IconVerticalSolidList"/>
    <dgm:cxn modelId="{8FCF06F2-D552-4ED4-91B0-262CB1D0AFDD}" srcId="{8B7C36E4-5E63-438F-B343-00564BA2BC79}" destId="{F1BCE5EE-7DE7-4AFE-B481-04DE5D32D4C7}" srcOrd="3" destOrd="0" parTransId="{FF532472-F731-4424-B93C-52B22FFB0A6F}" sibTransId="{1289CB4A-EC2C-4776-90A7-CBFCC08F5678}"/>
    <dgm:cxn modelId="{5D1F7D32-57CE-4B5F-A3DF-4F40C6590884}" type="presParOf" srcId="{D6209915-A3F5-40A5-B555-1E87A6DC3B5A}" destId="{D660C9C7-7D95-43FA-B407-EDE149B7D178}" srcOrd="0" destOrd="0" presId="urn:microsoft.com/office/officeart/2018/2/layout/IconVerticalSolidList"/>
    <dgm:cxn modelId="{FEDACB77-9965-48B6-B153-367DF1849882}" type="presParOf" srcId="{D660C9C7-7D95-43FA-B407-EDE149B7D178}" destId="{3D5355A4-89D6-4333-ABCB-01510EBA6AE3}" srcOrd="0" destOrd="0" presId="urn:microsoft.com/office/officeart/2018/2/layout/IconVerticalSolidList"/>
    <dgm:cxn modelId="{F9A71424-1F1C-419B-8310-2197C6896DC7}" type="presParOf" srcId="{D660C9C7-7D95-43FA-B407-EDE149B7D178}" destId="{68CD4D6F-34EB-42FC-B7B5-5B0E1E572AD8}" srcOrd="1" destOrd="0" presId="urn:microsoft.com/office/officeart/2018/2/layout/IconVerticalSolidList"/>
    <dgm:cxn modelId="{64CC7BD2-44E6-4C11-829A-C52AA642542D}" type="presParOf" srcId="{D660C9C7-7D95-43FA-B407-EDE149B7D178}" destId="{B7EC45BB-F88A-407C-B8BB-79AFAC56F876}" srcOrd="2" destOrd="0" presId="urn:microsoft.com/office/officeart/2018/2/layout/IconVerticalSolidList"/>
    <dgm:cxn modelId="{D96BFCE8-F8B4-41B2-90E4-46E2571DB3D4}" type="presParOf" srcId="{D660C9C7-7D95-43FA-B407-EDE149B7D178}" destId="{6A6896D0-141D-4596-995E-76388CE44286}" srcOrd="3" destOrd="0" presId="urn:microsoft.com/office/officeart/2018/2/layout/IconVerticalSolidList"/>
    <dgm:cxn modelId="{4DE5FAA8-F4FF-4FC6-9A1D-85B63E77C513}" type="presParOf" srcId="{D6209915-A3F5-40A5-B555-1E87A6DC3B5A}" destId="{72962530-E027-4903-BDD3-36A6AC5424D6}" srcOrd="1" destOrd="0" presId="urn:microsoft.com/office/officeart/2018/2/layout/IconVerticalSolidList"/>
    <dgm:cxn modelId="{078B6885-3114-45F0-A7E4-FBC4669F5884}" type="presParOf" srcId="{D6209915-A3F5-40A5-B555-1E87A6DC3B5A}" destId="{2DA540DF-9615-4E13-9B2E-F7DADBCF4A44}" srcOrd="2" destOrd="0" presId="urn:microsoft.com/office/officeart/2018/2/layout/IconVerticalSolidList"/>
    <dgm:cxn modelId="{261C9987-23B2-4220-B6DC-8CE6F1F59114}" type="presParOf" srcId="{2DA540DF-9615-4E13-9B2E-F7DADBCF4A44}" destId="{7A179C27-D539-4D15-86A5-C8A55D3158DD}" srcOrd="0" destOrd="0" presId="urn:microsoft.com/office/officeart/2018/2/layout/IconVerticalSolidList"/>
    <dgm:cxn modelId="{C23E2488-1AEE-4EF5-8319-6B6598F986D2}" type="presParOf" srcId="{2DA540DF-9615-4E13-9B2E-F7DADBCF4A44}" destId="{749C6EB5-0BCF-42A9-8CE7-078191BCC1B6}" srcOrd="1" destOrd="0" presId="urn:microsoft.com/office/officeart/2018/2/layout/IconVerticalSolidList"/>
    <dgm:cxn modelId="{430F7753-5EE7-4D65-A6A3-D0216DACDB53}" type="presParOf" srcId="{2DA540DF-9615-4E13-9B2E-F7DADBCF4A44}" destId="{7B9824A7-E5FF-4F73-8428-6521494448C7}" srcOrd="2" destOrd="0" presId="urn:microsoft.com/office/officeart/2018/2/layout/IconVerticalSolidList"/>
    <dgm:cxn modelId="{D8C41D3B-C865-4094-B91E-9E51F63D7B17}" type="presParOf" srcId="{2DA540DF-9615-4E13-9B2E-F7DADBCF4A44}" destId="{0FCF5EC6-7D02-4B71-93BA-B0161D6709C6}" srcOrd="3" destOrd="0" presId="urn:microsoft.com/office/officeart/2018/2/layout/IconVerticalSolidList"/>
    <dgm:cxn modelId="{B6A52A41-6DB3-4C6D-A0C7-B68930DBB14B}" type="presParOf" srcId="{D6209915-A3F5-40A5-B555-1E87A6DC3B5A}" destId="{6D7F39D1-2384-45F4-B5FD-18A277C6913E}" srcOrd="3" destOrd="0" presId="urn:microsoft.com/office/officeart/2018/2/layout/IconVerticalSolidList"/>
    <dgm:cxn modelId="{FF729D90-87D9-4910-BBDE-252404703FB4}" type="presParOf" srcId="{D6209915-A3F5-40A5-B555-1E87A6DC3B5A}" destId="{54EAA7E4-496D-45E0-81B5-17BD8236F369}" srcOrd="4" destOrd="0" presId="urn:microsoft.com/office/officeart/2018/2/layout/IconVerticalSolidList"/>
    <dgm:cxn modelId="{E5A74B16-1E53-4BA3-A92A-D0B07E52D547}" type="presParOf" srcId="{54EAA7E4-496D-45E0-81B5-17BD8236F369}" destId="{15F7FC77-BC4D-4001-8EA9-37D1FDC64C21}" srcOrd="0" destOrd="0" presId="urn:microsoft.com/office/officeart/2018/2/layout/IconVerticalSolidList"/>
    <dgm:cxn modelId="{638068D1-129D-4014-9CAF-D6F9E41B4DF2}" type="presParOf" srcId="{54EAA7E4-496D-45E0-81B5-17BD8236F369}" destId="{AF3B7DDE-8330-4054-A7F7-478990130930}" srcOrd="1" destOrd="0" presId="urn:microsoft.com/office/officeart/2018/2/layout/IconVerticalSolidList"/>
    <dgm:cxn modelId="{272D2CCE-9B11-4857-A7B2-937AC3071B27}" type="presParOf" srcId="{54EAA7E4-496D-45E0-81B5-17BD8236F369}" destId="{174FD445-8D1A-4810-A325-28FA36CD937E}" srcOrd="2" destOrd="0" presId="urn:microsoft.com/office/officeart/2018/2/layout/IconVerticalSolidList"/>
    <dgm:cxn modelId="{6A0C402A-F174-4750-A583-F37CE6633C7C}" type="presParOf" srcId="{54EAA7E4-496D-45E0-81B5-17BD8236F369}" destId="{56580582-451F-47A4-B523-B927C0E9D3FE}" srcOrd="3" destOrd="0" presId="urn:microsoft.com/office/officeart/2018/2/layout/IconVerticalSolidList"/>
    <dgm:cxn modelId="{D44C03A1-485F-4420-8A7C-F1A950D3B29A}" type="presParOf" srcId="{D6209915-A3F5-40A5-B555-1E87A6DC3B5A}" destId="{164B3CC1-3A0A-4AC9-869D-85FE0F4846B5}" srcOrd="5" destOrd="0" presId="urn:microsoft.com/office/officeart/2018/2/layout/IconVerticalSolidList"/>
    <dgm:cxn modelId="{8CDDC8CA-4844-4506-A6FC-F874EA7E447F}" type="presParOf" srcId="{D6209915-A3F5-40A5-B555-1E87A6DC3B5A}" destId="{FBC13805-25E9-4E79-AD2B-02C52FED8CD0}" srcOrd="6" destOrd="0" presId="urn:microsoft.com/office/officeart/2018/2/layout/IconVerticalSolidList"/>
    <dgm:cxn modelId="{FE8CCCFB-CFE2-45C2-91D0-68337ACAD67B}" type="presParOf" srcId="{FBC13805-25E9-4E79-AD2B-02C52FED8CD0}" destId="{D0DB433F-86FF-4A07-92EA-787EA775CDCE}" srcOrd="0" destOrd="0" presId="urn:microsoft.com/office/officeart/2018/2/layout/IconVerticalSolidList"/>
    <dgm:cxn modelId="{58F05277-C61F-43F2-B26A-9F37F7E58192}" type="presParOf" srcId="{FBC13805-25E9-4E79-AD2B-02C52FED8CD0}" destId="{3FEC1516-E622-4D4E-8C55-7403CF7F657D}" srcOrd="1" destOrd="0" presId="urn:microsoft.com/office/officeart/2018/2/layout/IconVerticalSolidList"/>
    <dgm:cxn modelId="{602299AD-CFDD-4B27-A351-F0722C0F5C37}" type="presParOf" srcId="{FBC13805-25E9-4E79-AD2B-02C52FED8CD0}" destId="{32D32F48-384E-47D7-8281-1E14F8459E6B}" srcOrd="2" destOrd="0" presId="urn:microsoft.com/office/officeart/2018/2/layout/IconVerticalSolidList"/>
    <dgm:cxn modelId="{0E76184B-D526-4841-86B4-8C335C09A8B6}" type="presParOf" srcId="{FBC13805-25E9-4E79-AD2B-02C52FED8CD0}" destId="{9DE4F8A0-8B30-4241-9E98-341C0D9E7EA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C8CCA3-C03D-4D13-B120-049D3DFA255A}"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n-US"/>
        </a:p>
      </dgm:t>
    </dgm:pt>
    <dgm:pt modelId="{436F2694-EF86-4773-865A-F2C5FD5223ED}">
      <dgm:prSet/>
      <dgm:spPr/>
      <dgm:t>
        <a:bodyPr/>
        <a:lstStyle/>
        <a:p>
          <a:r>
            <a:rPr lang="en-US"/>
            <a:t>What we want out of our high pass filter is for our LO oscillator to pass through easily, we also want it to have a low time constant so as to prevent large loading times or settling times. We also want to make it so that it is relatively easy to manufacture and can easily block DC offset.</a:t>
          </a:r>
        </a:p>
      </dgm:t>
    </dgm:pt>
    <dgm:pt modelId="{11DC63E5-5BF3-4821-86B9-4C488210C538}" type="parTrans" cxnId="{CAAAD152-3208-4686-AB3F-23C16C06804C}">
      <dgm:prSet/>
      <dgm:spPr/>
      <dgm:t>
        <a:bodyPr/>
        <a:lstStyle/>
        <a:p>
          <a:endParaRPr lang="en-US"/>
        </a:p>
      </dgm:t>
    </dgm:pt>
    <dgm:pt modelId="{DD95766F-7D5D-4D1E-85F9-7A03478A42F8}" type="sibTrans" cxnId="{CAAAD152-3208-4686-AB3F-23C16C06804C}">
      <dgm:prSet/>
      <dgm:spPr/>
      <dgm:t>
        <a:bodyPr/>
        <a:lstStyle/>
        <a:p>
          <a:endParaRPr lang="en-US"/>
        </a:p>
      </dgm:t>
    </dgm:pt>
    <mc:AlternateContent xmlns:mc="http://schemas.openxmlformats.org/markup-compatibility/2006" xmlns:a14="http://schemas.microsoft.com/office/drawing/2010/main">
      <mc:Choice Requires="a14">
        <dgm:pt modelId="{82BBFF2D-A56E-4B72-AF16-5056CD0EBF32}">
          <dgm:prSet/>
          <dgm:spPr/>
          <dgm:t>
            <a:bodyPr/>
            <a:lstStyle/>
            <a:p>
              <a:r>
                <a:rPr lang="en-US"/>
                <a:t>For this we chose to use a capacitor of value of 10 nF and a resistor of 100 k </a:t>
              </a:r>
              <a14:m>
                <m:oMath xmlns:m="http://schemas.openxmlformats.org/officeDocument/2006/math">
                  <m:r>
                    <m:rPr>
                      <m:sty m:val="p"/>
                    </m:rPr>
                    <a:rPr lang="en-US" i="1" dirty="0" smtClean="0">
                      <a:latin typeface="Cambria Math" panose="02040503050406030204" pitchFamily="18" charset="0"/>
                    </a:rPr>
                    <m:t>Ω</m:t>
                  </m:r>
                  <m:r>
                    <a:rPr lang="en-US" i="1" dirty="0" smtClean="0">
                      <a:latin typeface="Cambria Math" panose="02040503050406030204" pitchFamily="18" charset="0"/>
                    </a:rPr>
                    <m:t>.</m:t>
                  </m:r>
                </m:oMath>
              </a14:m>
              <a:r>
                <a:rPr lang="en-US"/>
                <a:t> This gives us a cutoff frequency of 1.59 kHz, which sufficiently blocks lower frequencies and allows our 100 kHz LO wave to pass through. </a:t>
              </a:r>
            </a:p>
          </dgm:t>
        </dgm:pt>
      </mc:Choice>
      <mc:Fallback xmlns="">
        <dgm:pt modelId="{82BBFF2D-A56E-4B72-AF16-5056CD0EBF32}">
          <dgm:prSet/>
          <dgm:spPr/>
          <dgm:t>
            <a:bodyPr/>
            <a:lstStyle/>
            <a:p>
              <a:r>
                <a:rPr lang="en-US"/>
                <a:t>For this we chose to use a capacitor of value of 10 nF and a resistor of 100 k </a:t>
              </a:r>
              <a:r>
                <a:rPr lang="en-US" i="0" dirty="0">
                  <a:latin typeface="Cambria Math" panose="02040503050406030204" pitchFamily="18" charset="0"/>
                </a:rPr>
                <a:t>Ω.</a:t>
              </a:r>
              <a:r>
                <a:rPr lang="en-US"/>
                <a:t> This gives us a cutoff frequency of 1.59 kHz, which sufficiently blocks lower frequencies and allows our 100 kHz LO wave to pass through. </a:t>
              </a:r>
            </a:p>
          </dgm:t>
        </dgm:pt>
      </mc:Fallback>
    </mc:AlternateContent>
    <dgm:pt modelId="{0B450CC3-C15F-488C-91BF-5048213C2D6C}" type="parTrans" cxnId="{9F58D46A-9DDD-4E12-8263-F51DE09C8488}">
      <dgm:prSet/>
      <dgm:spPr/>
      <dgm:t>
        <a:bodyPr/>
        <a:lstStyle/>
        <a:p>
          <a:endParaRPr lang="en-US"/>
        </a:p>
      </dgm:t>
    </dgm:pt>
    <dgm:pt modelId="{CBA6221F-8648-4B5E-BD94-10B785FEE376}" type="sibTrans" cxnId="{9F58D46A-9DDD-4E12-8263-F51DE09C8488}">
      <dgm:prSet/>
      <dgm:spPr/>
      <dgm:t>
        <a:bodyPr/>
        <a:lstStyle/>
        <a:p>
          <a:endParaRPr lang="en-US"/>
        </a:p>
      </dgm:t>
    </dgm:pt>
    <mc:AlternateContent xmlns:mc="http://schemas.openxmlformats.org/markup-compatibility/2006" xmlns:a14="http://schemas.microsoft.com/office/drawing/2010/main">
      <mc:Choice Requires="a14">
        <dgm:pt modelId="{5274ADB8-7907-460E-8BB9-2F6C03520E69}">
          <dgm:prSet/>
          <dgm:spPr/>
          <dgm:t>
            <a:bodyPr/>
            <a:lstStyle/>
            <a:p>
              <a:r>
                <a:rPr lang="en-US"/>
                <a:t>It can also be observed that the time constant is 1 MS, which is small enough so that the signal can settle down quickly. Also note that these are very common values and can easily be found f</a:t>
              </a:r>
              <a14:m>
                <m:oMath xmlns:m="http://schemas.openxmlformats.org/officeDocument/2006/math">
                  <m:r>
                    <m:rPr>
                      <m:sty m:val="p"/>
                    </m:rPr>
                    <a:rPr lang="en-US" i="1" dirty="0" smtClean="0">
                      <a:latin typeface="Cambria Math" panose="02040503050406030204" pitchFamily="18" charset="0"/>
                    </a:rPr>
                    <m:t>abricated</m:t>
                  </m:r>
                </m:oMath>
              </a14:m>
              <a:r>
                <a:rPr lang="en-US"/>
                <a:t> while providing good DC offset blocking.</a:t>
              </a:r>
            </a:p>
          </dgm:t>
        </dgm:pt>
      </mc:Choice>
      <mc:Fallback xmlns="">
        <dgm:pt modelId="{5274ADB8-7907-460E-8BB9-2F6C03520E69}">
          <dgm:prSet/>
          <dgm:spPr/>
          <dgm:t>
            <a:bodyPr/>
            <a:lstStyle/>
            <a:p>
              <a:r>
                <a:rPr lang="en-US"/>
                <a:t>It can also be observed that the time constant is 1 MS, which is small enough so that the signal can settle down quickly. Also note that these are very common values and can easily be found f</a:t>
              </a:r>
              <a:r>
                <a:rPr lang="en-US" i="0" dirty="0">
                  <a:latin typeface="Cambria Math" panose="02040503050406030204" pitchFamily="18" charset="0"/>
                </a:rPr>
                <a:t>abricated</a:t>
              </a:r>
              <a:r>
                <a:rPr lang="en-US"/>
                <a:t> while providing good DC offset blocking.</a:t>
              </a:r>
            </a:p>
          </dgm:t>
        </dgm:pt>
      </mc:Fallback>
    </mc:AlternateContent>
    <dgm:pt modelId="{203A743A-CADE-4CD8-9ADD-126AA2D905D3}" type="parTrans" cxnId="{1CE778E7-ABFF-40AE-8931-EC26D45F1AE6}">
      <dgm:prSet/>
      <dgm:spPr/>
      <dgm:t>
        <a:bodyPr/>
        <a:lstStyle/>
        <a:p>
          <a:endParaRPr lang="en-US"/>
        </a:p>
      </dgm:t>
    </dgm:pt>
    <dgm:pt modelId="{445A846A-F90A-43A3-9238-52A216ED93E6}" type="sibTrans" cxnId="{1CE778E7-ABFF-40AE-8931-EC26D45F1AE6}">
      <dgm:prSet/>
      <dgm:spPr/>
      <dgm:t>
        <a:bodyPr/>
        <a:lstStyle/>
        <a:p>
          <a:endParaRPr lang="en-US"/>
        </a:p>
      </dgm:t>
    </dgm:pt>
    <mc:AlternateContent xmlns:mc="http://schemas.openxmlformats.org/markup-compatibility/2006" xmlns:a14="http://schemas.microsoft.com/office/drawing/2010/main">
      <mc:Choice Requires="a14">
        <dgm:pt modelId="{FAAFAB8F-DCBE-4740-B434-0484E3138EBA}">
          <dgm:prSet/>
          <dgm:spPr/>
          <dgm:t>
            <a:bodyPr/>
            <a:lstStyle/>
            <a:p>
              <a:r>
                <a:rPr lang="en-US"/>
                <a:t>We also see that if we look from the</a:t>
              </a:r>
              <a14:m>
                <m:oMath xmlns:m="http://schemas.openxmlformats.org/officeDocument/2006/math">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𝑉</m:t>
                      </m:r>
                    </m:e>
                    <m:sub>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𝐵𝐼𝐴𝑆</m:t>
                          </m:r>
                        </m:e>
                      </m:d>
                    </m:sub>
                  </m:sSub>
                </m:oMath>
              </a14:m>
              <a:r>
                <a:rPr lang="en-US"/>
                <a:t> side, this conveniently acts as a low pass filter, so it also effectively blocks frequencies below 1.59 kHz which is good enough for our use case</a:t>
              </a:r>
            </a:p>
          </dgm:t>
        </dgm:pt>
      </mc:Choice>
      <mc:Fallback xmlns="">
        <dgm:pt modelId="{FAAFAB8F-DCBE-4740-B434-0484E3138EBA}">
          <dgm:prSet/>
          <dgm:spPr/>
          <dgm:t>
            <a:bodyPr/>
            <a:lstStyle/>
            <a:p>
              <a:r>
                <a:rPr lang="en-US"/>
                <a:t>We also see that if we look from the</a:t>
              </a:r>
              <a:r>
                <a:rPr lang="en-US" i="0" dirty="0">
                  <a:latin typeface="Cambria Math" panose="02040503050406030204" pitchFamily="18" charset="0"/>
                </a:rPr>
                <a:t> 𝑉_{𝐵𝐼𝐴𝑆} </a:t>
              </a:r>
              <a:r>
                <a:rPr lang="en-US"/>
                <a:t> side, this conveniently acts as a low pass filter, so it also effectively blocks frequencies below 1.59 kHz which is good enough for our use case</a:t>
              </a:r>
            </a:p>
          </dgm:t>
        </dgm:pt>
      </mc:Fallback>
    </mc:AlternateContent>
    <dgm:pt modelId="{ABADF723-AF18-4BEE-920C-50E017B8E6AE}" type="parTrans" cxnId="{4D83BBCA-DB4B-4E64-ADB0-D2F91879905D}">
      <dgm:prSet/>
      <dgm:spPr/>
      <dgm:t>
        <a:bodyPr/>
        <a:lstStyle/>
        <a:p>
          <a:endParaRPr lang="en-US"/>
        </a:p>
      </dgm:t>
    </dgm:pt>
    <dgm:pt modelId="{DBF921BB-77BD-4499-9C01-21EEF35697F9}" type="sibTrans" cxnId="{4D83BBCA-DB4B-4E64-ADB0-D2F91879905D}">
      <dgm:prSet/>
      <dgm:spPr/>
      <dgm:t>
        <a:bodyPr/>
        <a:lstStyle/>
        <a:p>
          <a:endParaRPr lang="en-US"/>
        </a:p>
      </dgm:t>
    </dgm:pt>
    <dgm:pt modelId="{2169EA7F-AE3D-48F5-87CA-E21A51FB119B}" type="pres">
      <dgm:prSet presAssocID="{21C8CCA3-C03D-4D13-B120-049D3DFA255A}" presName="diagram" presStyleCnt="0">
        <dgm:presLayoutVars>
          <dgm:dir/>
          <dgm:resizeHandles val="exact"/>
        </dgm:presLayoutVars>
      </dgm:prSet>
      <dgm:spPr/>
    </dgm:pt>
    <dgm:pt modelId="{E80E3516-2035-4504-B82E-49EA3C7377D7}" type="pres">
      <dgm:prSet presAssocID="{436F2694-EF86-4773-865A-F2C5FD5223ED}" presName="node" presStyleLbl="node1" presStyleIdx="0" presStyleCnt="4">
        <dgm:presLayoutVars>
          <dgm:bulletEnabled val="1"/>
        </dgm:presLayoutVars>
      </dgm:prSet>
      <dgm:spPr/>
    </dgm:pt>
    <dgm:pt modelId="{AD97B85B-361D-4A77-85D0-D7EE9C3277FF}" type="pres">
      <dgm:prSet presAssocID="{DD95766F-7D5D-4D1E-85F9-7A03478A42F8}" presName="sibTrans" presStyleLbl="sibTrans2D1" presStyleIdx="0" presStyleCnt="3"/>
      <dgm:spPr/>
    </dgm:pt>
    <dgm:pt modelId="{A6C79AE7-9852-4DDF-BECA-2F40DA511762}" type="pres">
      <dgm:prSet presAssocID="{DD95766F-7D5D-4D1E-85F9-7A03478A42F8}" presName="connectorText" presStyleLbl="sibTrans2D1" presStyleIdx="0" presStyleCnt="3"/>
      <dgm:spPr/>
    </dgm:pt>
    <dgm:pt modelId="{DD623A99-AAF5-4D53-BFBA-C70D04BB470C}" type="pres">
      <dgm:prSet presAssocID="{82BBFF2D-A56E-4B72-AF16-5056CD0EBF32}" presName="node" presStyleLbl="node1" presStyleIdx="1" presStyleCnt="4">
        <dgm:presLayoutVars>
          <dgm:bulletEnabled val="1"/>
        </dgm:presLayoutVars>
      </dgm:prSet>
      <dgm:spPr/>
    </dgm:pt>
    <dgm:pt modelId="{BA7A30BE-FF8F-40B1-998C-91A54F13AA53}" type="pres">
      <dgm:prSet presAssocID="{CBA6221F-8648-4B5E-BD94-10B785FEE376}" presName="sibTrans" presStyleLbl="sibTrans2D1" presStyleIdx="1" presStyleCnt="3"/>
      <dgm:spPr/>
    </dgm:pt>
    <dgm:pt modelId="{08FA1EAA-3679-4DF4-9D1B-1FC1BF8E2535}" type="pres">
      <dgm:prSet presAssocID="{CBA6221F-8648-4B5E-BD94-10B785FEE376}" presName="connectorText" presStyleLbl="sibTrans2D1" presStyleIdx="1" presStyleCnt="3"/>
      <dgm:spPr/>
    </dgm:pt>
    <dgm:pt modelId="{51DC04E7-DFE5-4C09-93C7-A26A3A6A6E26}" type="pres">
      <dgm:prSet presAssocID="{5274ADB8-7907-460E-8BB9-2F6C03520E69}" presName="node" presStyleLbl="node1" presStyleIdx="2" presStyleCnt="4">
        <dgm:presLayoutVars>
          <dgm:bulletEnabled val="1"/>
        </dgm:presLayoutVars>
      </dgm:prSet>
      <dgm:spPr/>
    </dgm:pt>
    <dgm:pt modelId="{1D154536-9519-47B3-81FC-7439653253CC}" type="pres">
      <dgm:prSet presAssocID="{445A846A-F90A-43A3-9238-52A216ED93E6}" presName="sibTrans" presStyleLbl="sibTrans2D1" presStyleIdx="2" presStyleCnt="3"/>
      <dgm:spPr/>
    </dgm:pt>
    <dgm:pt modelId="{A5C0AE6C-1CF8-4C8D-A67B-73A259921C17}" type="pres">
      <dgm:prSet presAssocID="{445A846A-F90A-43A3-9238-52A216ED93E6}" presName="connectorText" presStyleLbl="sibTrans2D1" presStyleIdx="2" presStyleCnt="3"/>
      <dgm:spPr/>
    </dgm:pt>
    <dgm:pt modelId="{32997C1B-8F45-4D2D-BF58-2B0EE7F63FF6}" type="pres">
      <dgm:prSet presAssocID="{FAAFAB8F-DCBE-4740-B434-0484E3138EBA}" presName="node" presStyleLbl="node1" presStyleIdx="3" presStyleCnt="4">
        <dgm:presLayoutVars>
          <dgm:bulletEnabled val="1"/>
        </dgm:presLayoutVars>
      </dgm:prSet>
      <dgm:spPr/>
    </dgm:pt>
  </dgm:ptLst>
  <dgm:cxnLst>
    <dgm:cxn modelId="{A8D42D00-75F4-4A20-9279-46E6ECB04241}" type="presOf" srcId="{DD95766F-7D5D-4D1E-85F9-7A03478A42F8}" destId="{A6C79AE7-9852-4DDF-BECA-2F40DA511762}" srcOrd="1" destOrd="0" presId="urn:microsoft.com/office/officeart/2005/8/layout/process5"/>
    <dgm:cxn modelId="{80129218-3CDA-4F94-8A6F-96E555E8C3A4}" type="presOf" srcId="{445A846A-F90A-43A3-9238-52A216ED93E6}" destId="{A5C0AE6C-1CF8-4C8D-A67B-73A259921C17}" srcOrd="1" destOrd="0" presId="urn:microsoft.com/office/officeart/2005/8/layout/process5"/>
    <dgm:cxn modelId="{CA4C011A-3539-4814-B129-1D74419ED5E5}" type="presOf" srcId="{CBA6221F-8648-4B5E-BD94-10B785FEE376}" destId="{08FA1EAA-3679-4DF4-9D1B-1FC1BF8E2535}" srcOrd="1" destOrd="0" presId="urn:microsoft.com/office/officeart/2005/8/layout/process5"/>
    <dgm:cxn modelId="{13AE0623-476F-456B-A2D1-BF56B4369FF4}" type="presOf" srcId="{445A846A-F90A-43A3-9238-52A216ED93E6}" destId="{1D154536-9519-47B3-81FC-7439653253CC}" srcOrd="0" destOrd="0" presId="urn:microsoft.com/office/officeart/2005/8/layout/process5"/>
    <dgm:cxn modelId="{DC0E8E2D-5150-4CA9-A02F-905979BE6CA2}" type="presOf" srcId="{82BBFF2D-A56E-4B72-AF16-5056CD0EBF32}" destId="{DD623A99-AAF5-4D53-BFBA-C70D04BB470C}" srcOrd="0" destOrd="0" presId="urn:microsoft.com/office/officeart/2005/8/layout/process5"/>
    <dgm:cxn modelId="{E43CD732-1C1D-471F-B6EC-7AD3065E4DDA}" type="presOf" srcId="{DD95766F-7D5D-4D1E-85F9-7A03478A42F8}" destId="{AD97B85B-361D-4A77-85D0-D7EE9C3277FF}" srcOrd="0" destOrd="0" presId="urn:microsoft.com/office/officeart/2005/8/layout/process5"/>
    <dgm:cxn modelId="{FC3E0738-5E75-4A88-BCC1-EEE3A7FEE650}" type="presOf" srcId="{FAAFAB8F-DCBE-4740-B434-0484E3138EBA}" destId="{32997C1B-8F45-4D2D-BF58-2B0EE7F63FF6}" srcOrd="0" destOrd="0" presId="urn:microsoft.com/office/officeart/2005/8/layout/process5"/>
    <dgm:cxn modelId="{9F58D46A-9DDD-4E12-8263-F51DE09C8488}" srcId="{21C8CCA3-C03D-4D13-B120-049D3DFA255A}" destId="{82BBFF2D-A56E-4B72-AF16-5056CD0EBF32}" srcOrd="1" destOrd="0" parTransId="{0B450CC3-C15F-488C-91BF-5048213C2D6C}" sibTransId="{CBA6221F-8648-4B5E-BD94-10B785FEE376}"/>
    <dgm:cxn modelId="{CAAAD152-3208-4686-AB3F-23C16C06804C}" srcId="{21C8CCA3-C03D-4D13-B120-049D3DFA255A}" destId="{436F2694-EF86-4773-865A-F2C5FD5223ED}" srcOrd="0" destOrd="0" parTransId="{11DC63E5-5BF3-4821-86B9-4C488210C538}" sibTransId="{DD95766F-7D5D-4D1E-85F9-7A03478A42F8}"/>
    <dgm:cxn modelId="{B1332479-B28E-4C3D-BA57-8B93F3AF3AD0}" type="presOf" srcId="{CBA6221F-8648-4B5E-BD94-10B785FEE376}" destId="{BA7A30BE-FF8F-40B1-998C-91A54F13AA53}" srcOrd="0" destOrd="0" presId="urn:microsoft.com/office/officeart/2005/8/layout/process5"/>
    <dgm:cxn modelId="{5C5F6180-0C8D-4B86-ACEA-6DBD55DA2F39}" type="presOf" srcId="{436F2694-EF86-4773-865A-F2C5FD5223ED}" destId="{E80E3516-2035-4504-B82E-49EA3C7377D7}" srcOrd="0" destOrd="0" presId="urn:microsoft.com/office/officeart/2005/8/layout/process5"/>
    <dgm:cxn modelId="{F70C6894-6CE1-4BF3-87A1-92C20DBE7C97}" type="presOf" srcId="{5274ADB8-7907-460E-8BB9-2F6C03520E69}" destId="{51DC04E7-DFE5-4C09-93C7-A26A3A6A6E26}" srcOrd="0" destOrd="0" presId="urn:microsoft.com/office/officeart/2005/8/layout/process5"/>
    <dgm:cxn modelId="{4D83BBCA-DB4B-4E64-ADB0-D2F91879905D}" srcId="{21C8CCA3-C03D-4D13-B120-049D3DFA255A}" destId="{FAAFAB8F-DCBE-4740-B434-0484E3138EBA}" srcOrd="3" destOrd="0" parTransId="{ABADF723-AF18-4BEE-920C-50E017B8E6AE}" sibTransId="{DBF921BB-77BD-4499-9C01-21EEF35697F9}"/>
    <dgm:cxn modelId="{1CE778E7-ABFF-40AE-8931-EC26D45F1AE6}" srcId="{21C8CCA3-C03D-4D13-B120-049D3DFA255A}" destId="{5274ADB8-7907-460E-8BB9-2F6C03520E69}" srcOrd="2" destOrd="0" parTransId="{203A743A-CADE-4CD8-9ADD-126AA2D905D3}" sibTransId="{445A846A-F90A-43A3-9238-52A216ED93E6}"/>
    <dgm:cxn modelId="{DBBD35EE-F22E-4745-A78D-D4DA6B77EB4D}" type="presOf" srcId="{21C8CCA3-C03D-4D13-B120-049D3DFA255A}" destId="{2169EA7F-AE3D-48F5-87CA-E21A51FB119B}" srcOrd="0" destOrd="0" presId="urn:microsoft.com/office/officeart/2005/8/layout/process5"/>
    <dgm:cxn modelId="{64EBEC77-6DEC-40AF-BE70-3E0E06016567}" type="presParOf" srcId="{2169EA7F-AE3D-48F5-87CA-E21A51FB119B}" destId="{E80E3516-2035-4504-B82E-49EA3C7377D7}" srcOrd="0" destOrd="0" presId="urn:microsoft.com/office/officeart/2005/8/layout/process5"/>
    <dgm:cxn modelId="{3478B25B-86D0-4CBD-AE0B-E59067631C59}" type="presParOf" srcId="{2169EA7F-AE3D-48F5-87CA-E21A51FB119B}" destId="{AD97B85B-361D-4A77-85D0-D7EE9C3277FF}" srcOrd="1" destOrd="0" presId="urn:microsoft.com/office/officeart/2005/8/layout/process5"/>
    <dgm:cxn modelId="{CDBBB895-F1BF-4799-A152-CDBC19F7EDAB}" type="presParOf" srcId="{AD97B85B-361D-4A77-85D0-D7EE9C3277FF}" destId="{A6C79AE7-9852-4DDF-BECA-2F40DA511762}" srcOrd="0" destOrd="0" presId="urn:microsoft.com/office/officeart/2005/8/layout/process5"/>
    <dgm:cxn modelId="{B8D9AC8E-9C4A-4345-963C-0C77AF6CC89C}" type="presParOf" srcId="{2169EA7F-AE3D-48F5-87CA-E21A51FB119B}" destId="{DD623A99-AAF5-4D53-BFBA-C70D04BB470C}" srcOrd="2" destOrd="0" presId="urn:microsoft.com/office/officeart/2005/8/layout/process5"/>
    <dgm:cxn modelId="{9594069A-325D-4188-9EE4-B6D8EB503F74}" type="presParOf" srcId="{2169EA7F-AE3D-48F5-87CA-E21A51FB119B}" destId="{BA7A30BE-FF8F-40B1-998C-91A54F13AA53}" srcOrd="3" destOrd="0" presId="urn:microsoft.com/office/officeart/2005/8/layout/process5"/>
    <dgm:cxn modelId="{CA9EF5F0-6771-43C4-A7F9-6156E8EE616C}" type="presParOf" srcId="{BA7A30BE-FF8F-40B1-998C-91A54F13AA53}" destId="{08FA1EAA-3679-4DF4-9D1B-1FC1BF8E2535}" srcOrd="0" destOrd="0" presId="urn:microsoft.com/office/officeart/2005/8/layout/process5"/>
    <dgm:cxn modelId="{35320967-3554-495A-A557-24995794A985}" type="presParOf" srcId="{2169EA7F-AE3D-48F5-87CA-E21A51FB119B}" destId="{51DC04E7-DFE5-4C09-93C7-A26A3A6A6E26}" srcOrd="4" destOrd="0" presId="urn:microsoft.com/office/officeart/2005/8/layout/process5"/>
    <dgm:cxn modelId="{19E38EC2-B922-44C9-876A-722518A88337}" type="presParOf" srcId="{2169EA7F-AE3D-48F5-87CA-E21A51FB119B}" destId="{1D154536-9519-47B3-81FC-7439653253CC}" srcOrd="5" destOrd="0" presId="urn:microsoft.com/office/officeart/2005/8/layout/process5"/>
    <dgm:cxn modelId="{1EA169CE-BD15-40B8-B9DF-EE6445248A09}" type="presParOf" srcId="{1D154536-9519-47B3-81FC-7439653253CC}" destId="{A5C0AE6C-1CF8-4C8D-A67B-73A259921C17}" srcOrd="0" destOrd="0" presId="urn:microsoft.com/office/officeart/2005/8/layout/process5"/>
    <dgm:cxn modelId="{51CF06BC-8BD0-4223-BCC3-DC582D3CA6A6}" type="presParOf" srcId="{2169EA7F-AE3D-48F5-87CA-E21A51FB119B}" destId="{32997C1B-8F45-4D2D-BF58-2B0EE7F63FF6}"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C8CCA3-C03D-4D13-B120-049D3DFA255A}"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n-US"/>
        </a:p>
      </dgm:t>
    </dgm:pt>
    <dgm:pt modelId="{436F2694-EF86-4773-865A-F2C5FD5223ED}">
      <dgm:prSet/>
      <dgm:spPr/>
      <dgm:t>
        <a:bodyPr/>
        <a:lstStyle/>
        <a:p>
          <a:r>
            <a:rPr lang="en-US"/>
            <a:t>What we want out of our high pass filter is for our LO oscillator to pass through easily, we also want it to have a low time constant so as to prevent large loading times or settling times. We also want to make it so that it is relatively easy to manufacture and can easily block DC offset.</a:t>
          </a:r>
        </a:p>
      </dgm:t>
    </dgm:pt>
    <dgm:pt modelId="{11DC63E5-5BF3-4821-86B9-4C488210C538}" type="parTrans" cxnId="{CAAAD152-3208-4686-AB3F-23C16C06804C}">
      <dgm:prSet/>
      <dgm:spPr/>
      <dgm:t>
        <a:bodyPr/>
        <a:lstStyle/>
        <a:p>
          <a:endParaRPr lang="en-US"/>
        </a:p>
      </dgm:t>
    </dgm:pt>
    <dgm:pt modelId="{DD95766F-7D5D-4D1E-85F9-7A03478A42F8}" type="sibTrans" cxnId="{CAAAD152-3208-4686-AB3F-23C16C06804C}">
      <dgm:prSet/>
      <dgm:spPr/>
      <dgm:t>
        <a:bodyPr/>
        <a:lstStyle/>
        <a:p>
          <a:endParaRPr lang="en-US"/>
        </a:p>
      </dgm:t>
    </dgm:pt>
    <dgm:pt modelId="{82BBFF2D-A56E-4B72-AF16-5056CD0EBF32}">
      <dgm:prSet/>
      <dgm:spPr>
        <a:blipFill>
          <a:blip xmlns:r="http://schemas.openxmlformats.org/officeDocument/2006/relationships" r:embed="rId1"/>
          <a:stretch>
            <a:fillRect/>
          </a:stretch>
        </a:blipFill>
      </dgm:spPr>
      <dgm:t>
        <a:bodyPr/>
        <a:lstStyle/>
        <a:p>
          <a:r>
            <a:rPr lang="en-US">
              <a:noFill/>
            </a:rPr>
            <a:t> </a:t>
          </a:r>
        </a:p>
      </dgm:t>
    </dgm:pt>
    <dgm:pt modelId="{0B450CC3-C15F-488C-91BF-5048213C2D6C}" type="parTrans" cxnId="{9F58D46A-9DDD-4E12-8263-F51DE09C8488}">
      <dgm:prSet/>
      <dgm:spPr/>
      <dgm:t>
        <a:bodyPr/>
        <a:lstStyle/>
        <a:p>
          <a:endParaRPr lang="en-US"/>
        </a:p>
      </dgm:t>
    </dgm:pt>
    <dgm:pt modelId="{CBA6221F-8648-4B5E-BD94-10B785FEE376}" type="sibTrans" cxnId="{9F58D46A-9DDD-4E12-8263-F51DE09C8488}">
      <dgm:prSet/>
      <dgm:spPr/>
      <dgm:t>
        <a:bodyPr/>
        <a:lstStyle/>
        <a:p>
          <a:endParaRPr lang="en-US"/>
        </a:p>
      </dgm:t>
    </dgm:pt>
    <dgm:pt modelId="{5274ADB8-7907-460E-8BB9-2F6C03520E69}">
      <dgm:prSet/>
      <dgm:spPr>
        <a:blipFill>
          <a:blip xmlns:r="http://schemas.openxmlformats.org/officeDocument/2006/relationships" r:embed="rId2"/>
          <a:stretch>
            <a:fillRect r="-922"/>
          </a:stretch>
        </a:blipFill>
      </dgm:spPr>
      <dgm:t>
        <a:bodyPr/>
        <a:lstStyle/>
        <a:p>
          <a:r>
            <a:rPr lang="en-US">
              <a:noFill/>
            </a:rPr>
            <a:t> </a:t>
          </a:r>
        </a:p>
      </dgm:t>
    </dgm:pt>
    <dgm:pt modelId="{203A743A-CADE-4CD8-9ADD-126AA2D905D3}" type="parTrans" cxnId="{1CE778E7-ABFF-40AE-8931-EC26D45F1AE6}">
      <dgm:prSet/>
      <dgm:spPr/>
      <dgm:t>
        <a:bodyPr/>
        <a:lstStyle/>
        <a:p>
          <a:endParaRPr lang="en-US"/>
        </a:p>
      </dgm:t>
    </dgm:pt>
    <dgm:pt modelId="{445A846A-F90A-43A3-9238-52A216ED93E6}" type="sibTrans" cxnId="{1CE778E7-ABFF-40AE-8931-EC26D45F1AE6}">
      <dgm:prSet/>
      <dgm:spPr/>
      <dgm:t>
        <a:bodyPr/>
        <a:lstStyle/>
        <a:p>
          <a:endParaRPr lang="en-US"/>
        </a:p>
      </dgm:t>
    </dgm:pt>
    <dgm:pt modelId="{FAAFAB8F-DCBE-4740-B434-0484E3138EBA}">
      <dgm:prSet/>
      <dgm:spPr>
        <a:blipFill>
          <a:blip xmlns:r="http://schemas.openxmlformats.org/officeDocument/2006/relationships" r:embed="rId3"/>
          <a:stretch>
            <a:fillRect r="-461"/>
          </a:stretch>
        </a:blipFill>
      </dgm:spPr>
      <dgm:t>
        <a:bodyPr/>
        <a:lstStyle/>
        <a:p>
          <a:r>
            <a:rPr lang="en-US">
              <a:noFill/>
            </a:rPr>
            <a:t> </a:t>
          </a:r>
        </a:p>
      </dgm:t>
    </dgm:pt>
    <dgm:pt modelId="{ABADF723-AF18-4BEE-920C-50E017B8E6AE}" type="parTrans" cxnId="{4D83BBCA-DB4B-4E64-ADB0-D2F91879905D}">
      <dgm:prSet/>
      <dgm:spPr/>
      <dgm:t>
        <a:bodyPr/>
        <a:lstStyle/>
        <a:p>
          <a:endParaRPr lang="en-US"/>
        </a:p>
      </dgm:t>
    </dgm:pt>
    <dgm:pt modelId="{DBF921BB-77BD-4499-9C01-21EEF35697F9}" type="sibTrans" cxnId="{4D83BBCA-DB4B-4E64-ADB0-D2F91879905D}">
      <dgm:prSet/>
      <dgm:spPr/>
      <dgm:t>
        <a:bodyPr/>
        <a:lstStyle/>
        <a:p>
          <a:endParaRPr lang="en-US"/>
        </a:p>
      </dgm:t>
    </dgm:pt>
    <dgm:pt modelId="{2169EA7F-AE3D-48F5-87CA-E21A51FB119B}" type="pres">
      <dgm:prSet presAssocID="{21C8CCA3-C03D-4D13-B120-049D3DFA255A}" presName="diagram" presStyleCnt="0">
        <dgm:presLayoutVars>
          <dgm:dir/>
          <dgm:resizeHandles val="exact"/>
        </dgm:presLayoutVars>
      </dgm:prSet>
      <dgm:spPr/>
    </dgm:pt>
    <dgm:pt modelId="{E80E3516-2035-4504-B82E-49EA3C7377D7}" type="pres">
      <dgm:prSet presAssocID="{436F2694-EF86-4773-865A-F2C5FD5223ED}" presName="node" presStyleLbl="node1" presStyleIdx="0" presStyleCnt="4">
        <dgm:presLayoutVars>
          <dgm:bulletEnabled val="1"/>
        </dgm:presLayoutVars>
      </dgm:prSet>
      <dgm:spPr/>
    </dgm:pt>
    <dgm:pt modelId="{AD97B85B-361D-4A77-85D0-D7EE9C3277FF}" type="pres">
      <dgm:prSet presAssocID="{DD95766F-7D5D-4D1E-85F9-7A03478A42F8}" presName="sibTrans" presStyleLbl="sibTrans2D1" presStyleIdx="0" presStyleCnt="3"/>
      <dgm:spPr/>
    </dgm:pt>
    <dgm:pt modelId="{A6C79AE7-9852-4DDF-BECA-2F40DA511762}" type="pres">
      <dgm:prSet presAssocID="{DD95766F-7D5D-4D1E-85F9-7A03478A42F8}" presName="connectorText" presStyleLbl="sibTrans2D1" presStyleIdx="0" presStyleCnt="3"/>
      <dgm:spPr/>
    </dgm:pt>
    <dgm:pt modelId="{DD623A99-AAF5-4D53-BFBA-C70D04BB470C}" type="pres">
      <dgm:prSet presAssocID="{82BBFF2D-A56E-4B72-AF16-5056CD0EBF32}" presName="node" presStyleLbl="node1" presStyleIdx="1" presStyleCnt="4">
        <dgm:presLayoutVars>
          <dgm:bulletEnabled val="1"/>
        </dgm:presLayoutVars>
      </dgm:prSet>
      <dgm:spPr/>
    </dgm:pt>
    <dgm:pt modelId="{BA7A30BE-FF8F-40B1-998C-91A54F13AA53}" type="pres">
      <dgm:prSet presAssocID="{CBA6221F-8648-4B5E-BD94-10B785FEE376}" presName="sibTrans" presStyleLbl="sibTrans2D1" presStyleIdx="1" presStyleCnt="3"/>
      <dgm:spPr/>
    </dgm:pt>
    <dgm:pt modelId="{08FA1EAA-3679-4DF4-9D1B-1FC1BF8E2535}" type="pres">
      <dgm:prSet presAssocID="{CBA6221F-8648-4B5E-BD94-10B785FEE376}" presName="connectorText" presStyleLbl="sibTrans2D1" presStyleIdx="1" presStyleCnt="3"/>
      <dgm:spPr/>
    </dgm:pt>
    <dgm:pt modelId="{51DC04E7-DFE5-4C09-93C7-A26A3A6A6E26}" type="pres">
      <dgm:prSet presAssocID="{5274ADB8-7907-460E-8BB9-2F6C03520E69}" presName="node" presStyleLbl="node1" presStyleIdx="2" presStyleCnt="4">
        <dgm:presLayoutVars>
          <dgm:bulletEnabled val="1"/>
        </dgm:presLayoutVars>
      </dgm:prSet>
      <dgm:spPr/>
    </dgm:pt>
    <dgm:pt modelId="{1D154536-9519-47B3-81FC-7439653253CC}" type="pres">
      <dgm:prSet presAssocID="{445A846A-F90A-43A3-9238-52A216ED93E6}" presName="sibTrans" presStyleLbl="sibTrans2D1" presStyleIdx="2" presStyleCnt="3"/>
      <dgm:spPr/>
    </dgm:pt>
    <dgm:pt modelId="{A5C0AE6C-1CF8-4C8D-A67B-73A259921C17}" type="pres">
      <dgm:prSet presAssocID="{445A846A-F90A-43A3-9238-52A216ED93E6}" presName="connectorText" presStyleLbl="sibTrans2D1" presStyleIdx="2" presStyleCnt="3"/>
      <dgm:spPr/>
    </dgm:pt>
    <dgm:pt modelId="{32997C1B-8F45-4D2D-BF58-2B0EE7F63FF6}" type="pres">
      <dgm:prSet presAssocID="{FAAFAB8F-DCBE-4740-B434-0484E3138EBA}" presName="node" presStyleLbl="node1" presStyleIdx="3" presStyleCnt="4">
        <dgm:presLayoutVars>
          <dgm:bulletEnabled val="1"/>
        </dgm:presLayoutVars>
      </dgm:prSet>
      <dgm:spPr/>
    </dgm:pt>
  </dgm:ptLst>
  <dgm:cxnLst>
    <dgm:cxn modelId="{A8D42D00-75F4-4A20-9279-46E6ECB04241}" type="presOf" srcId="{DD95766F-7D5D-4D1E-85F9-7A03478A42F8}" destId="{A6C79AE7-9852-4DDF-BECA-2F40DA511762}" srcOrd="1" destOrd="0" presId="urn:microsoft.com/office/officeart/2005/8/layout/process5"/>
    <dgm:cxn modelId="{80129218-3CDA-4F94-8A6F-96E555E8C3A4}" type="presOf" srcId="{445A846A-F90A-43A3-9238-52A216ED93E6}" destId="{A5C0AE6C-1CF8-4C8D-A67B-73A259921C17}" srcOrd="1" destOrd="0" presId="urn:microsoft.com/office/officeart/2005/8/layout/process5"/>
    <dgm:cxn modelId="{CA4C011A-3539-4814-B129-1D74419ED5E5}" type="presOf" srcId="{CBA6221F-8648-4B5E-BD94-10B785FEE376}" destId="{08FA1EAA-3679-4DF4-9D1B-1FC1BF8E2535}" srcOrd="1" destOrd="0" presId="urn:microsoft.com/office/officeart/2005/8/layout/process5"/>
    <dgm:cxn modelId="{13AE0623-476F-456B-A2D1-BF56B4369FF4}" type="presOf" srcId="{445A846A-F90A-43A3-9238-52A216ED93E6}" destId="{1D154536-9519-47B3-81FC-7439653253CC}" srcOrd="0" destOrd="0" presId="urn:microsoft.com/office/officeart/2005/8/layout/process5"/>
    <dgm:cxn modelId="{DC0E8E2D-5150-4CA9-A02F-905979BE6CA2}" type="presOf" srcId="{82BBFF2D-A56E-4B72-AF16-5056CD0EBF32}" destId="{DD623A99-AAF5-4D53-BFBA-C70D04BB470C}" srcOrd="0" destOrd="0" presId="urn:microsoft.com/office/officeart/2005/8/layout/process5"/>
    <dgm:cxn modelId="{E43CD732-1C1D-471F-B6EC-7AD3065E4DDA}" type="presOf" srcId="{DD95766F-7D5D-4D1E-85F9-7A03478A42F8}" destId="{AD97B85B-361D-4A77-85D0-D7EE9C3277FF}" srcOrd="0" destOrd="0" presId="urn:microsoft.com/office/officeart/2005/8/layout/process5"/>
    <dgm:cxn modelId="{FC3E0738-5E75-4A88-BCC1-EEE3A7FEE650}" type="presOf" srcId="{FAAFAB8F-DCBE-4740-B434-0484E3138EBA}" destId="{32997C1B-8F45-4D2D-BF58-2B0EE7F63FF6}" srcOrd="0" destOrd="0" presId="urn:microsoft.com/office/officeart/2005/8/layout/process5"/>
    <dgm:cxn modelId="{9F58D46A-9DDD-4E12-8263-F51DE09C8488}" srcId="{21C8CCA3-C03D-4D13-B120-049D3DFA255A}" destId="{82BBFF2D-A56E-4B72-AF16-5056CD0EBF32}" srcOrd="1" destOrd="0" parTransId="{0B450CC3-C15F-488C-91BF-5048213C2D6C}" sibTransId="{CBA6221F-8648-4B5E-BD94-10B785FEE376}"/>
    <dgm:cxn modelId="{CAAAD152-3208-4686-AB3F-23C16C06804C}" srcId="{21C8CCA3-C03D-4D13-B120-049D3DFA255A}" destId="{436F2694-EF86-4773-865A-F2C5FD5223ED}" srcOrd="0" destOrd="0" parTransId="{11DC63E5-5BF3-4821-86B9-4C488210C538}" sibTransId="{DD95766F-7D5D-4D1E-85F9-7A03478A42F8}"/>
    <dgm:cxn modelId="{B1332479-B28E-4C3D-BA57-8B93F3AF3AD0}" type="presOf" srcId="{CBA6221F-8648-4B5E-BD94-10B785FEE376}" destId="{BA7A30BE-FF8F-40B1-998C-91A54F13AA53}" srcOrd="0" destOrd="0" presId="urn:microsoft.com/office/officeart/2005/8/layout/process5"/>
    <dgm:cxn modelId="{5C5F6180-0C8D-4B86-ACEA-6DBD55DA2F39}" type="presOf" srcId="{436F2694-EF86-4773-865A-F2C5FD5223ED}" destId="{E80E3516-2035-4504-B82E-49EA3C7377D7}" srcOrd="0" destOrd="0" presId="urn:microsoft.com/office/officeart/2005/8/layout/process5"/>
    <dgm:cxn modelId="{F70C6894-6CE1-4BF3-87A1-92C20DBE7C97}" type="presOf" srcId="{5274ADB8-7907-460E-8BB9-2F6C03520E69}" destId="{51DC04E7-DFE5-4C09-93C7-A26A3A6A6E26}" srcOrd="0" destOrd="0" presId="urn:microsoft.com/office/officeart/2005/8/layout/process5"/>
    <dgm:cxn modelId="{4D83BBCA-DB4B-4E64-ADB0-D2F91879905D}" srcId="{21C8CCA3-C03D-4D13-B120-049D3DFA255A}" destId="{FAAFAB8F-DCBE-4740-B434-0484E3138EBA}" srcOrd="3" destOrd="0" parTransId="{ABADF723-AF18-4BEE-920C-50E017B8E6AE}" sibTransId="{DBF921BB-77BD-4499-9C01-21EEF35697F9}"/>
    <dgm:cxn modelId="{1CE778E7-ABFF-40AE-8931-EC26D45F1AE6}" srcId="{21C8CCA3-C03D-4D13-B120-049D3DFA255A}" destId="{5274ADB8-7907-460E-8BB9-2F6C03520E69}" srcOrd="2" destOrd="0" parTransId="{203A743A-CADE-4CD8-9ADD-126AA2D905D3}" sibTransId="{445A846A-F90A-43A3-9238-52A216ED93E6}"/>
    <dgm:cxn modelId="{DBBD35EE-F22E-4745-A78D-D4DA6B77EB4D}" type="presOf" srcId="{21C8CCA3-C03D-4D13-B120-049D3DFA255A}" destId="{2169EA7F-AE3D-48F5-87CA-E21A51FB119B}" srcOrd="0" destOrd="0" presId="urn:microsoft.com/office/officeart/2005/8/layout/process5"/>
    <dgm:cxn modelId="{64EBEC77-6DEC-40AF-BE70-3E0E06016567}" type="presParOf" srcId="{2169EA7F-AE3D-48F5-87CA-E21A51FB119B}" destId="{E80E3516-2035-4504-B82E-49EA3C7377D7}" srcOrd="0" destOrd="0" presId="urn:microsoft.com/office/officeart/2005/8/layout/process5"/>
    <dgm:cxn modelId="{3478B25B-86D0-4CBD-AE0B-E59067631C59}" type="presParOf" srcId="{2169EA7F-AE3D-48F5-87CA-E21A51FB119B}" destId="{AD97B85B-361D-4A77-85D0-D7EE9C3277FF}" srcOrd="1" destOrd="0" presId="urn:microsoft.com/office/officeart/2005/8/layout/process5"/>
    <dgm:cxn modelId="{CDBBB895-F1BF-4799-A152-CDBC19F7EDAB}" type="presParOf" srcId="{AD97B85B-361D-4A77-85D0-D7EE9C3277FF}" destId="{A6C79AE7-9852-4DDF-BECA-2F40DA511762}" srcOrd="0" destOrd="0" presId="urn:microsoft.com/office/officeart/2005/8/layout/process5"/>
    <dgm:cxn modelId="{B8D9AC8E-9C4A-4345-963C-0C77AF6CC89C}" type="presParOf" srcId="{2169EA7F-AE3D-48F5-87CA-E21A51FB119B}" destId="{DD623A99-AAF5-4D53-BFBA-C70D04BB470C}" srcOrd="2" destOrd="0" presId="urn:microsoft.com/office/officeart/2005/8/layout/process5"/>
    <dgm:cxn modelId="{9594069A-325D-4188-9EE4-B6D8EB503F74}" type="presParOf" srcId="{2169EA7F-AE3D-48F5-87CA-E21A51FB119B}" destId="{BA7A30BE-FF8F-40B1-998C-91A54F13AA53}" srcOrd="3" destOrd="0" presId="urn:microsoft.com/office/officeart/2005/8/layout/process5"/>
    <dgm:cxn modelId="{CA9EF5F0-6771-43C4-A7F9-6156E8EE616C}" type="presParOf" srcId="{BA7A30BE-FF8F-40B1-998C-91A54F13AA53}" destId="{08FA1EAA-3679-4DF4-9D1B-1FC1BF8E2535}" srcOrd="0" destOrd="0" presId="urn:microsoft.com/office/officeart/2005/8/layout/process5"/>
    <dgm:cxn modelId="{35320967-3554-495A-A557-24995794A985}" type="presParOf" srcId="{2169EA7F-AE3D-48F5-87CA-E21A51FB119B}" destId="{51DC04E7-DFE5-4C09-93C7-A26A3A6A6E26}" srcOrd="4" destOrd="0" presId="urn:microsoft.com/office/officeart/2005/8/layout/process5"/>
    <dgm:cxn modelId="{19E38EC2-B922-44C9-876A-722518A88337}" type="presParOf" srcId="{2169EA7F-AE3D-48F5-87CA-E21A51FB119B}" destId="{1D154536-9519-47B3-81FC-7439653253CC}" srcOrd="5" destOrd="0" presId="urn:microsoft.com/office/officeart/2005/8/layout/process5"/>
    <dgm:cxn modelId="{1EA169CE-BD15-40B8-B9DF-EE6445248A09}" type="presParOf" srcId="{1D154536-9519-47B3-81FC-7439653253CC}" destId="{A5C0AE6C-1CF8-4C8D-A67B-73A259921C17}" srcOrd="0" destOrd="0" presId="urn:microsoft.com/office/officeart/2005/8/layout/process5"/>
    <dgm:cxn modelId="{51CF06BC-8BD0-4223-BCC3-DC582D3CA6A6}" type="presParOf" srcId="{2169EA7F-AE3D-48F5-87CA-E21A51FB119B}" destId="{32997C1B-8F45-4D2D-BF58-2B0EE7F63FF6}"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57CD93-61BB-4D59-9955-F5E8B9F26355}" type="doc">
      <dgm:prSet loTypeId="urn:microsoft.com/office/officeart/2005/8/layout/radial5" loCatId="cycle" qsTypeId="urn:microsoft.com/office/officeart/2009/2/quickstyle/3d8" qsCatId="3D" csTypeId="urn:microsoft.com/office/officeart/2005/8/colors/accent1_2" csCatId="accent1" phldr="1"/>
      <dgm:spPr/>
      <dgm:t>
        <a:bodyPr/>
        <a:lstStyle/>
        <a:p>
          <a:endParaRPr lang="en-IN"/>
        </a:p>
      </dgm:t>
    </dgm:pt>
    <dgm:pt modelId="{4005241C-2637-4414-BAF5-9649E08E823D}">
      <dgm:prSet phldrT="[Text]"/>
      <dgm:spPr/>
      <dgm:t>
        <a:bodyPr/>
        <a:lstStyle/>
        <a:p>
          <a:r>
            <a:rPr lang="en-US"/>
            <a:t>observation</a:t>
          </a:r>
          <a:endParaRPr lang="en-IN"/>
        </a:p>
      </dgm:t>
    </dgm:pt>
    <dgm:pt modelId="{D4DDA2A5-1A36-4578-BE1A-9F0701FE2911}" type="parTrans" cxnId="{CA9F8DD8-2167-4908-9921-46D6696F19E7}">
      <dgm:prSet/>
      <dgm:spPr/>
      <dgm:t>
        <a:bodyPr/>
        <a:lstStyle/>
        <a:p>
          <a:endParaRPr lang="en-IN"/>
        </a:p>
      </dgm:t>
    </dgm:pt>
    <dgm:pt modelId="{3EE025EA-ED29-4A87-8912-BE606C05106C}" type="sibTrans" cxnId="{CA9F8DD8-2167-4908-9921-46D6696F19E7}">
      <dgm:prSet/>
      <dgm:spPr/>
      <dgm:t>
        <a:bodyPr/>
        <a:lstStyle/>
        <a:p>
          <a:endParaRPr lang="en-IN"/>
        </a:p>
      </dgm:t>
    </dgm:pt>
    <dgm:pt modelId="{E9D38E52-8178-4E54-AEAD-5606A22AC95C}">
      <dgm:prSet phldrT="[Text]"/>
      <dgm:spPr/>
      <dgm:t>
        <a:bodyPr/>
        <a:lstStyle/>
        <a:p>
          <a:r>
            <a:rPr lang="en-US">
              <a:ln/>
              <a:effectLst>
                <a:outerShdw blurRad="9525" dist="25400" dir="14640000" algn="tl" rotWithShape="0">
                  <a:prstClr val="black">
                    <a:alpha val="30000"/>
                  </a:prstClr>
                </a:outerShdw>
              </a:effectLst>
            </a:rPr>
            <a:t>Hence we can safely say that our mixer is working as designed and intended</a:t>
          </a:r>
          <a:endParaRPr lang="en-IN"/>
        </a:p>
      </dgm:t>
    </dgm:pt>
    <dgm:pt modelId="{B5F8A3B9-6FF2-463C-A8DE-2F7D96CDAD6D}" type="parTrans" cxnId="{4A52647F-B33D-4226-89F3-932F93424A74}">
      <dgm:prSet/>
      <dgm:spPr/>
      <dgm:t>
        <a:bodyPr/>
        <a:lstStyle/>
        <a:p>
          <a:endParaRPr lang="en-IN"/>
        </a:p>
      </dgm:t>
    </dgm:pt>
    <dgm:pt modelId="{9CC14CD9-580F-46E5-8F2D-EF38CFB88786}" type="sibTrans" cxnId="{4A52647F-B33D-4226-89F3-932F93424A74}">
      <dgm:prSet/>
      <dgm:spPr/>
      <dgm:t>
        <a:bodyPr/>
        <a:lstStyle/>
        <a:p>
          <a:endParaRPr lang="en-IN"/>
        </a:p>
      </dgm:t>
    </dgm:pt>
    <mc:AlternateContent xmlns:mc="http://schemas.openxmlformats.org/markup-compatibility/2006" xmlns:a14="http://schemas.microsoft.com/office/drawing/2010/main">
      <mc:Choice Requires="a14">
        <dgm:pt modelId="{7D7F5830-C8B2-4E35-A814-C6578473A6B5}">
          <dgm:prSet phldrT="[Text]"/>
          <dgm:spPr/>
          <dgm:t>
            <a:bodyPr/>
            <a:lstStyle/>
            <a:p>
              <a:r>
                <a:rPr lang="en-US">
                  <a:ln/>
                  <a:effectLst>
                    <a:outerShdw blurRad="9525" dist="25400" dir="14640000" algn="tl" rotWithShape="0">
                      <a:prstClr val="black">
                        <a:alpha val="30000"/>
                      </a:prstClr>
                    </a:outerShdw>
                  </a:effectLst>
                </a:rPr>
                <a:t>From the FFT plots we can see that there is a new peak at the lower frequency end of the plot at the </a:t>
              </a:r>
              <a14:m>
                <m:oMath xmlns:m="http://schemas.openxmlformats.org/officeDocument/2006/math">
                  <m:d>
                    <m:dPr>
                      <m:begChr m:val="|"/>
                      <m:endChr m:val="|"/>
                      <m:ctrlPr>
                        <a:rPr lang="en-US" i="1" dirty="0" smtClean="0">
                          <a:ln/>
                          <a:effectLst>
                            <a:outerShdw blurRad="9525" dist="25400" dir="14640000" algn="tl" rotWithShape="0">
                              <a:prstClr val="black">
                                <a:alpha val="30000"/>
                              </a:prstClr>
                            </a:outerShdw>
                          </a:effectLst>
                          <a:latin typeface="Cambria Math" panose="02040503050406030204" pitchFamily="18" charset="0"/>
                        </a:rPr>
                      </m:ctrlPr>
                    </m:dPr>
                    <m:e>
                      <m:sSub>
                        <m:sSubPr>
                          <m:ctrlPr>
                            <a:rPr lang="en-US" i="1" dirty="0" smtClean="0">
                              <a:ln/>
                              <a:effectLst>
                                <a:outerShdw blurRad="9525" dist="25400" dir="14640000" algn="tl" rotWithShape="0">
                                  <a:prstClr val="black">
                                    <a:alpha val="30000"/>
                                  </a:prstClr>
                                </a:outerShdw>
                              </a:effectLst>
                              <a:latin typeface="Cambria Math" panose="02040503050406030204" pitchFamily="18" charset="0"/>
                            </a:rPr>
                          </m:ctrlPr>
                        </m:sSubPr>
                        <m:e>
                          <m:r>
                            <a:rPr lang="en-US" i="1" dirty="0" smtClean="0">
                              <a:ln/>
                              <a:effectLst>
                                <a:outerShdw blurRad="9525" dist="25400" dir="14640000" algn="tl" rotWithShape="0">
                                  <a:prstClr val="black">
                                    <a:alpha val="30000"/>
                                  </a:prstClr>
                                </a:outerShdw>
                              </a:effectLst>
                              <a:latin typeface="Cambria Math" panose="02040503050406030204" pitchFamily="18" charset="0"/>
                            </a:rPr>
                            <m:t>𝑓</m:t>
                          </m:r>
                        </m:e>
                        <m:sub>
                          <m:d>
                            <m:dPr>
                              <m:begChr m:val="{"/>
                              <m:endChr m:val="}"/>
                              <m:ctrlPr>
                                <a:rPr lang="en-US" i="1" dirty="0" smtClean="0">
                                  <a:ln/>
                                  <a:effectLst>
                                    <a:outerShdw blurRad="9525" dist="25400" dir="14640000" algn="tl" rotWithShape="0">
                                      <a:prstClr val="black">
                                        <a:alpha val="30000"/>
                                      </a:prstClr>
                                    </a:outerShdw>
                                  </a:effectLst>
                                  <a:latin typeface="Cambria Math" panose="02040503050406030204" pitchFamily="18" charset="0"/>
                                </a:rPr>
                              </m:ctrlPr>
                            </m:dPr>
                            <m:e>
                              <m:r>
                                <a:rPr lang="en-US" i="1" dirty="0" smtClean="0">
                                  <a:ln/>
                                  <a:effectLst>
                                    <a:outerShdw blurRad="9525" dist="25400" dir="14640000" algn="tl" rotWithShape="0">
                                      <a:prstClr val="black">
                                        <a:alpha val="30000"/>
                                      </a:prstClr>
                                    </a:outerShdw>
                                  </a:effectLst>
                                  <a:latin typeface="Cambria Math" panose="02040503050406030204" pitchFamily="18" charset="0"/>
                                </a:rPr>
                                <m:t>𝑅𝐹</m:t>
                              </m:r>
                            </m:e>
                          </m:d>
                        </m:sub>
                      </m:sSub>
                      <m:r>
                        <a:rPr lang="en-US" i="1" dirty="0" smtClean="0">
                          <a:ln/>
                          <a:effectLst>
                            <a:outerShdw blurRad="9525" dist="25400" dir="14640000" algn="tl" rotWithShape="0">
                              <a:prstClr val="black">
                                <a:alpha val="30000"/>
                              </a:prstClr>
                            </a:outerShdw>
                          </a:effectLst>
                          <a:latin typeface="Cambria Math" panose="02040503050406030204" pitchFamily="18" charset="0"/>
                        </a:rPr>
                        <m:t>−</m:t>
                      </m:r>
                      <m:sSub>
                        <m:sSubPr>
                          <m:ctrlPr>
                            <a:rPr lang="en-US" i="1" dirty="0" smtClean="0">
                              <a:ln/>
                              <a:effectLst>
                                <a:outerShdw blurRad="9525" dist="25400" dir="14640000" algn="tl" rotWithShape="0">
                                  <a:prstClr val="black">
                                    <a:alpha val="30000"/>
                                  </a:prstClr>
                                </a:outerShdw>
                              </a:effectLst>
                              <a:latin typeface="Cambria Math" panose="02040503050406030204" pitchFamily="18" charset="0"/>
                            </a:rPr>
                          </m:ctrlPr>
                        </m:sSubPr>
                        <m:e>
                          <m:r>
                            <a:rPr lang="en-US" i="1" dirty="0" smtClean="0">
                              <a:ln/>
                              <a:effectLst>
                                <a:outerShdw blurRad="9525" dist="25400" dir="14640000" algn="tl" rotWithShape="0">
                                  <a:prstClr val="black">
                                    <a:alpha val="30000"/>
                                  </a:prstClr>
                                </a:outerShdw>
                              </a:effectLst>
                              <a:latin typeface="Cambria Math" panose="02040503050406030204" pitchFamily="18" charset="0"/>
                            </a:rPr>
                            <m:t>𝑓</m:t>
                          </m:r>
                        </m:e>
                        <m:sub>
                          <m:d>
                            <m:dPr>
                              <m:begChr m:val="{"/>
                              <m:endChr m:val="}"/>
                              <m:ctrlPr>
                                <a:rPr lang="en-US" i="1" dirty="0" smtClean="0">
                                  <a:ln/>
                                  <a:effectLst>
                                    <a:outerShdw blurRad="9525" dist="25400" dir="14640000" algn="tl" rotWithShape="0">
                                      <a:prstClr val="black">
                                        <a:alpha val="30000"/>
                                      </a:prstClr>
                                    </a:outerShdw>
                                  </a:effectLst>
                                  <a:latin typeface="Cambria Math" panose="02040503050406030204" pitchFamily="18" charset="0"/>
                                </a:rPr>
                              </m:ctrlPr>
                            </m:dPr>
                            <m:e>
                              <m:r>
                                <a:rPr lang="en-US" i="1" dirty="0" smtClean="0">
                                  <a:ln/>
                                  <a:effectLst>
                                    <a:outerShdw blurRad="9525" dist="25400" dir="14640000" algn="tl" rotWithShape="0">
                                      <a:prstClr val="black">
                                        <a:alpha val="30000"/>
                                      </a:prstClr>
                                    </a:outerShdw>
                                  </a:effectLst>
                                  <a:latin typeface="Cambria Math" panose="02040503050406030204" pitchFamily="18" charset="0"/>
                                </a:rPr>
                                <m:t>𝑂𝑆𝐶</m:t>
                              </m:r>
                            </m:e>
                          </m:d>
                        </m:sub>
                      </m:sSub>
                    </m:e>
                  </m:d>
                </m:oMath>
              </a14:m>
              <a:r>
                <a:rPr lang="en-US">
                  <a:ln/>
                  <a:effectLst>
                    <a:outerShdw blurRad="9525" dist="25400" dir="14640000" algn="tl" rotWithShape="0">
                      <a:prstClr val="black">
                        <a:alpha val="30000"/>
                      </a:prstClr>
                    </a:outerShdw>
                  </a:effectLst>
                </a:rPr>
                <a:t> frequency as well as the contribution of the </a:t>
              </a:r>
              <a14:m>
                <m:oMath xmlns:m="http://schemas.openxmlformats.org/officeDocument/2006/math">
                  <m:d>
                    <m:dPr>
                      <m:begChr m:val="|"/>
                      <m:endChr m:val="|"/>
                      <m:ctrlPr>
                        <a:rPr lang="en-US" i="1" dirty="0" smtClean="0">
                          <a:ln/>
                          <a:effectLst>
                            <a:outerShdw blurRad="9525" dist="25400" dir="14640000" algn="tl" rotWithShape="0">
                              <a:prstClr val="black">
                                <a:alpha val="30000"/>
                              </a:prstClr>
                            </a:outerShdw>
                          </a:effectLst>
                          <a:latin typeface="Cambria Math" panose="02040503050406030204" pitchFamily="18" charset="0"/>
                        </a:rPr>
                      </m:ctrlPr>
                    </m:dPr>
                    <m:e>
                      <m:sSub>
                        <m:sSubPr>
                          <m:ctrlPr>
                            <a:rPr lang="en-US" i="1" dirty="0" smtClean="0">
                              <a:ln/>
                              <a:effectLst>
                                <a:outerShdw blurRad="9525" dist="25400" dir="14640000" algn="tl" rotWithShape="0">
                                  <a:prstClr val="black">
                                    <a:alpha val="30000"/>
                                  </a:prstClr>
                                </a:outerShdw>
                              </a:effectLst>
                              <a:latin typeface="Cambria Math" panose="02040503050406030204" pitchFamily="18" charset="0"/>
                            </a:rPr>
                          </m:ctrlPr>
                        </m:sSubPr>
                        <m:e>
                          <m:r>
                            <a:rPr lang="en-US" i="1" dirty="0" smtClean="0">
                              <a:ln/>
                              <a:effectLst>
                                <a:outerShdw blurRad="9525" dist="25400" dir="14640000" algn="tl" rotWithShape="0">
                                  <a:prstClr val="black">
                                    <a:alpha val="30000"/>
                                  </a:prstClr>
                                </a:outerShdw>
                              </a:effectLst>
                              <a:latin typeface="Cambria Math" panose="02040503050406030204" pitchFamily="18" charset="0"/>
                            </a:rPr>
                            <m:t>𝑓</m:t>
                          </m:r>
                        </m:e>
                        <m:sub>
                          <m:d>
                            <m:dPr>
                              <m:begChr m:val="{"/>
                              <m:endChr m:val="}"/>
                              <m:ctrlPr>
                                <a:rPr lang="en-US" i="1" dirty="0" smtClean="0">
                                  <a:ln/>
                                  <a:effectLst>
                                    <a:outerShdw blurRad="9525" dist="25400" dir="14640000" algn="tl" rotWithShape="0">
                                      <a:prstClr val="black">
                                        <a:alpha val="30000"/>
                                      </a:prstClr>
                                    </a:outerShdw>
                                  </a:effectLst>
                                  <a:latin typeface="Cambria Math" panose="02040503050406030204" pitchFamily="18" charset="0"/>
                                </a:rPr>
                              </m:ctrlPr>
                            </m:dPr>
                            <m:e>
                              <m:r>
                                <a:rPr lang="en-US" i="1" dirty="0" smtClean="0">
                                  <a:ln/>
                                  <a:effectLst>
                                    <a:outerShdw blurRad="9525" dist="25400" dir="14640000" algn="tl" rotWithShape="0">
                                      <a:prstClr val="black">
                                        <a:alpha val="30000"/>
                                      </a:prstClr>
                                    </a:outerShdw>
                                  </a:effectLst>
                                  <a:latin typeface="Cambria Math" panose="02040503050406030204" pitchFamily="18" charset="0"/>
                                </a:rPr>
                                <m:t>𝑅𝐹</m:t>
                              </m:r>
                            </m:e>
                          </m:d>
                        </m:sub>
                      </m:sSub>
                      <m:r>
                        <a:rPr lang="en-US" i="1" dirty="0" smtClean="0">
                          <a:ln/>
                          <a:effectLst>
                            <a:outerShdw blurRad="9525" dist="25400" dir="14640000" algn="tl" rotWithShape="0">
                              <a:prstClr val="black">
                                <a:alpha val="30000"/>
                              </a:prstClr>
                            </a:outerShdw>
                          </a:effectLst>
                          <a:latin typeface="Cambria Math" panose="02040503050406030204" pitchFamily="18" charset="0"/>
                        </a:rPr>
                        <m:t>+</m:t>
                      </m:r>
                      <m:sSub>
                        <m:sSubPr>
                          <m:ctrlPr>
                            <a:rPr lang="en-US" i="1" dirty="0" smtClean="0">
                              <a:ln/>
                              <a:effectLst>
                                <a:outerShdw blurRad="9525" dist="25400" dir="14640000" algn="tl" rotWithShape="0">
                                  <a:prstClr val="black">
                                    <a:alpha val="30000"/>
                                  </a:prstClr>
                                </a:outerShdw>
                              </a:effectLst>
                              <a:latin typeface="Cambria Math" panose="02040503050406030204" pitchFamily="18" charset="0"/>
                            </a:rPr>
                          </m:ctrlPr>
                        </m:sSubPr>
                        <m:e>
                          <m:r>
                            <a:rPr lang="en-US" i="1" dirty="0" smtClean="0">
                              <a:ln/>
                              <a:effectLst>
                                <a:outerShdw blurRad="9525" dist="25400" dir="14640000" algn="tl" rotWithShape="0">
                                  <a:prstClr val="black">
                                    <a:alpha val="30000"/>
                                  </a:prstClr>
                                </a:outerShdw>
                              </a:effectLst>
                              <a:latin typeface="Cambria Math" panose="02040503050406030204" pitchFamily="18" charset="0"/>
                            </a:rPr>
                            <m:t>𝑓</m:t>
                          </m:r>
                        </m:e>
                        <m:sub>
                          <m:d>
                            <m:dPr>
                              <m:begChr m:val="{"/>
                              <m:endChr m:val="}"/>
                              <m:ctrlPr>
                                <a:rPr lang="en-US" i="1" dirty="0" smtClean="0">
                                  <a:ln/>
                                  <a:effectLst>
                                    <a:outerShdw blurRad="9525" dist="25400" dir="14640000" algn="tl" rotWithShape="0">
                                      <a:prstClr val="black">
                                        <a:alpha val="30000"/>
                                      </a:prstClr>
                                    </a:outerShdw>
                                  </a:effectLst>
                                  <a:latin typeface="Cambria Math" panose="02040503050406030204" pitchFamily="18" charset="0"/>
                                </a:rPr>
                              </m:ctrlPr>
                            </m:dPr>
                            <m:e>
                              <m:r>
                                <a:rPr lang="en-US" i="1" dirty="0" smtClean="0">
                                  <a:ln/>
                                  <a:effectLst>
                                    <a:outerShdw blurRad="9525" dist="25400" dir="14640000" algn="tl" rotWithShape="0">
                                      <a:prstClr val="black">
                                        <a:alpha val="30000"/>
                                      </a:prstClr>
                                    </a:outerShdw>
                                  </a:effectLst>
                                  <a:latin typeface="Cambria Math" panose="02040503050406030204" pitchFamily="18" charset="0"/>
                                </a:rPr>
                                <m:t>𝑂𝑆𝐶</m:t>
                              </m:r>
                            </m:e>
                          </m:d>
                        </m:sub>
                      </m:sSub>
                    </m:e>
                  </m:d>
                  <m:r>
                    <a:rPr lang="en-US" i="1" dirty="0" smtClean="0">
                      <a:ln/>
                      <a:effectLst>
                        <a:outerShdw blurRad="9525" dist="25400" dir="14640000" algn="tl" rotWithShape="0">
                          <a:prstClr val="black">
                            <a:alpha val="30000"/>
                          </a:prstClr>
                        </a:outerShdw>
                      </a:effectLst>
                      <a:latin typeface="Cambria Math" panose="02040503050406030204" pitchFamily="18" charset="0"/>
                    </a:rPr>
                    <m:t> </m:t>
                  </m:r>
                </m:oMath>
              </a14:m>
              <a:r>
                <a:rPr lang="en-US">
                  <a:ln/>
                  <a:effectLst>
                    <a:outerShdw blurRad="9525" dist="25400" dir="14640000" algn="tl" rotWithShape="0">
                      <a:prstClr val="black">
                        <a:alpha val="30000"/>
                      </a:prstClr>
                    </a:outerShdw>
                  </a:effectLst>
                </a:rPr>
                <a:t>frequency has increased as can be seen from the FFT plot.</a:t>
              </a:r>
              <a:endParaRPr lang="en-IN"/>
            </a:p>
          </dgm:t>
        </dgm:pt>
      </mc:Choice>
      <mc:Fallback xmlns="">
        <dgm:pt modelId="{7D7F5830-C8B2-4E35-A814-C6578473A6B5}">
          <dgm:prSet phldrT="[Text]"/>
          <dgm:spPr/>
          <dgm:t>
            <a:bodyPr/>
            <a:lstStyle/>
            <a:p>
              <a:r>
                <a:rPr lang="en-US">
                  <a:ln/>
                  <a:effectLst>
                    <a:outerShdw blurRad="9525" dist="25400" dir="14640000" algn="tl" rotWithShape="0">
                      <a:prstClr val="black">
                        <a:alpha val="30000"/>
                      </a:prstClr>
                    </a:outerShdw>
                  </a:effectLst>
                </a:rPr>
                <a:t>From the FFT plots we can see that there is a new peak at the lower frequency end of the plot at the </a:t>
              </a:r>
              <a:r>
                <a:rPr lang="en-US" i="0" dirty="0">
                  <a:ln/>
                  <a:effectLst>
                    <a:outerShdw blurRad="9525" dist="25400" dir="14640000" algn="tl" rotWithShape="0">
                      <a:prstClr val="black">
                        <a:alpha val="30000"/>
                      </a:prstClr>
                    </a:outerShdw>
                  </a:effectLst>
                  <a:latin typeface="Cambria Math" panose="02040503050406030204" pitchFamily="18" charset="0"/>
                </a:rPr>
                <a:t>|𝑓_{𝑅𝐹} −𝑓_{𝑂𝑆𝐶}  |</a:t>
              </a:r>
              <a:r>
                <a:rPr lang="en-US">
                  <a:ln/>
                  <a:effectLst>
                    <a:outerShdw blurRad="9525" dist="25400" dir="14640000" algn="tl" rotWithShape="0">
                      <a:prstClr val="black">
                        <a:alpha val="30000"/>
                      </a:prstClr>
                    </a:outerShdw>
                  </a:effectLst>
                </a:rPr>
                <a:t> frequency as well as the contribution of the </a:t>
              </a:r>
              <a:r>
                <a:rPr lang="en-US" i="0" dirty="0">
                  <a:ln/>
                  <a:effectLst>
                    <a:outerShdw blurRad="9525" dist="25400" dir="14640000" algn="tl" rotWithShape="0">
                      <a:prstClr val="black">
                        <a:alpha val="30000"/>
                      </a:prstClr>
                    </a:outerShdw>
                  </a:effectLst>
                  <a:latin typeface="Cambria Math" panose="02040503050406030204" pitchFamily="18" charset="0"/>
                </a:rPr>
                <a:t>|𝑓_{𝑅𝐹} +𝑓_{𝑂𝑆𝐶}  |  </a:t>
              </a:r>
              <a:r>
                <a:rPr lang="en-US">
                  <a:ln/>
                  <a:effectLst>
                    <a:outerShdw blurRad="9525" dist="25400" dir="14640000" algn="tl" rotWithShape="0">
                      <a:prstClr val="black">
                        <a:alpha val="30000"/>
                      </a:prstClr>
                    </a:outerShdw>
                  </a:effectLst>
                </a:rPr>
                <a:t>frequency has increased as can be seen from the FFT plot.</a:t>
              </a:r>
              <a:endParaRPr lang="en-IN"/>
            </a:p>
          </dgm:t>
        </dgm:pt>
      </mc:Fallback>
    </mc:AlternateContent>
    <dgm:pt modelId="{3D7C3C9B-0123-4E26-B123-E0349F7F6E92}" type="parTrans" cxnId="{3C49FDFD-170E-4490-8963-3EB6F7C9CB86}">
      <dgm:prSet/>
      <dgm:spPr/>
      <dgm:t>
        <a:bodyPr/>
        <a:lstStyle/>
        <a:p>
          <a:endParaRPr lang="en-IN"/>
        </a:p>
      </dgm:t>
    </dgm:pt>
    <dgm:pt modelId="{66A1CDF0-849C-411D-BAB9-A6A1FCE548A7}" type="sibTrans" cxnId="{3C49FDFD-170E-4490-8963-3EB6F7C9CB86}">
      <dgm:prSet/>
      <dgm:spPr/>
      <dgm:t>
        <a:bodyPr/>
        <a:lstStyle/>
        <a:p>
          <a:endParaRPr lang="en-IN"/>
        </a:p>
      </dgm:t>
    </dgm:pt>
    <dgm:pt modelId="{D7FAB5F1-9EB7-4CCB-929E-F9432DE5B273}">
      <dgm:prSet phldrT="[Text]"/>
      <dgm:spPr/>
      <dgm:t>
        <a:bodyPr/>
        <a:lstStyle/>
        <a:p>
          <a:r>
            <a:rPr lang="en-US">
              <a:ln/>
              <a:effectLst>
                <a:outerShdw blurRad="9525" dist="25400" dir="14640000" algn="tl" rotWithShape="0">
                  <a:prstClr val="black">
                    <a:alpha val="30000"/>
                  </a:prstClr>
                </a:outerShdw>
              </a:effectLst>
            </a:rPr>
            <a:t>We can see from the transient run that the overall sine wave that we get is of a lower frequency, that is, the absolute value of the difference in the LO frequency and the RF frequency</a:t>
          </a:r>
          <a:endParaRPr lang="en-IN"/>
        </a:p>
      </dgm:t>
    </dgm:pt>
    <dgm:pt modelId="{E3B90B9A-3810-4D73-B738-C68FAF56E7BA}" type="parTrans" cxnId="{A3DEA678-AA89-40F2-A667-7252BE4CDAB8}">
      <dgm:prSet/>
      <dgm:spPr/>
      <dgm:t>
        <a:bodyPr/>
        <a:lstStyle/>
        <a:p>
          <a:endParaRPr lang="en-IN"/>
        </a:p>
      </dgm:t>
    </dgm:pt>
    <dgm:pt modelId="{F842F479-B537-46DE-A894-3EB746A1B708}" type="sibTrans" cxnId="{A3DEA678-AA89-40F2-A667-7252BE4CDAB8}">
      <dgm:prSet/>
      <dgm:spPr/>
      <dgm:t>
        <a:bodyPr/>
        <a:lstStyle/>
        <a:p>
          <a:endParaRPr lang="en-IN"/>
        </a:p>
      </dgm:t>
    </dgm:pt>
    <dgm:pt modelId="{39D21860-5FEB-4E94-9712-93CBD319BD07}" type="pres">
      <dgm:prSet presAssocID="{5E57CD93-61BB-4D59-9955-F5E8B9F26355}" presName="Name0" presStyleCnt="0">
        <dgm:presLayoutVars>
          <dgm:chMax val="1"/>
          <dgm:dir/>
          <dgm:animLvl val="ctr"/>
          <dgm:resizeHandles val="exact"/>
        </dgm:presLayoutVars>
      </dgm:prSet>
      <dgm:spPr/>
    </dgm:pt>
    <dgm:pt modelId="{A298719F-31CB-471F-BACF-815D3D7F3F0F}" type="pres">
      <dgm:prSet presAssocID="{4005241C-2637-4414-BAF5-9649E08E823D}" presName="centerShape" presStyleLbl="node0" presStyleIdx="0" presStyleCnt="1" custLinFactNeighborX="0"/>
      <dgm:spPr/>
    </dgm:pt>
    <dgm:pt modelId="{02F0FD0F-33D5-42D1-90DD-0F4945864F8E}" type="pres">
      <dgm:prSet presAssocID="{B5F8A3B9-6FF2-463C-A8DE-2F7D96CDAD6D}" presName="parTrans" presStyleLbl="sibTrans2D1" presStyleIdx="0" presStyleCnt="3"/>
      <dgm:spPr/>
    </dgm:pt>
    <dgm:pt modelId="{621E9199-698D-45F2-B22D-3A39846D723B}" type="pres">
      <dgm:prSet presAssocID="{B5F8A3B9-6FF2-463C-A8DE-2F7D96CDAD6D}" presName="connectorText" presStyleLbl="sibTrans2D1" presStyleIdx="0" presStyleCnt="3"/>
      <dgm:spPr/>
    </dgm:pt>
    <dgm:pt modelId="{766577B8-D3E4-44CE-98C0-938D4E96AEE1}" type="pres">
      <dgm:prSet presAssocID="{E9D38E52-8178-4E54-AEAD-5606A22AC95C}" presName="node" presStyleLbl="node1" presStyleIdx="0" presStyleCnt="3">
        <dgm:presLayoutVars>
          <dgm:bulletEnabled val="1"/>
        </dgm:presLayoutVars>
      </dgm:prSet>
      <dgm:spPr/>
    </dgm:pt>
    <dgm:pt modelId="{441DECC6-C09E-4458-9CE6-C3CCC61668CC}" type="pres">
      <dgm:prSet presAssocID="{3D7C3C9B-0123-4E26-B123-E0349F7F6E92}" presName="parTrans" presStyleLbl="sibTrans2D1" presStyleIdx="1" presStyleCnt="3"/>
      <dgm:spPr/>
    </dgm:pt>
    <dgm:pt modelId="{76FB0E71-3AC7-42E5-96B2-C2DF47F96992}" type="pres">
      <dgm:prSet presAssocID="{3D7C3C9B-0123-4E26-B123-E0349F7F6E92}" presName="connectorText" presStyleLbl="sibTrans2D1" presStyleIdx="1" presStyleCnt="3"/>
      <dgm:spPr/>
    </dgm:pt>
    <dgm:pt modelId="{377216DA-8408-4C55-A6DB-7424B2215F3B}" type="pres">
      <dgm:prSet presAssocID="{7D7F5830-C8B2-4E35-A814-C6578473A6B5}" presName="node" presStyleLbl="node1" presStyleIdx="1" presStyleCnt="3">
        <dgm:presLayoutVars>
          <dgm:bulletEnabled val="1"/>
        </dgm:presLayoutVars>
      </dgm:prSet>
      <dgm:spPr/>
    </dgm:pt>
    <dgm:pt modelId="{991D3F2E-856D-4DB2-B35F-568E1788FC82}" type="pres">
      <dgm:prSet presAssocID="{E3B90B9A-3810-4D73-B738-C68FAF56E7BA}" presName="parTrans" presStyleLbl="sibTrans2D1" presStyleIdx="2" presStyleCnt="3"/>
      <dgm:spPr/>
    </dgm:pt>
    <dgm:pt modelId="{253E1A98-487E-4DB2-BA9B-749D45DB0FE2}" type="pres">
      <dgm:prSet presAssocID="{E3B90B9A-3810-4D73-B738-C68FAF56E7BA}" presName="connectorText" presStyleLbl="sibTrans2D1" presStyleIdx="2" presStyleCnt="3"/>
      <dgm:spPr/>
    </dgm:pt>
    <dgm:pt modelId="{5D323529-CF23-4BD8-9DBE-A1E11B8EA44B}" type="pres">
      <dgm:prSet presAssocID="{D7FAB5F1-9EB7-4CCB-929E-F9432DE5B273}" presName="node" presStyleLbl="node1" presStyleIdx="2" presStyleCnt="3">
        <dgm:presLayoutVars>
          <dgm:bulletEnabled val="1"/>
        </dgm:presLayoutVars>
      </dgm:prSet>
      <dgm:spPr/>
    </dgm:pt>
  </dgm:ptLst>
  <dgm:cxnLst>
    <dgm:cxn modelId="{21B1220C-A0A2-45F1-9C29-CF7302CD9D67}" type="presOf" srcId="{B5F8A3B9-6FF2-463C-A8DE-2F7D96CDAD6D}" destId="{621E9199-698D-45F2-B22D-3A39846D723B}" srcOrd="1" destOrd="0" presId="urn:microsoft.com/office/officeart/2005/8/layout/radial5"/>
    <dgm:cxn modelId="{1C43701D-3D66-4998-A29A-144B7DD1BE44}" type="presOf" srcId="{E3B90B9A-3810-4D73-B738-C68FAF56E7BA}" destId="{253E1A98-487E-4DB2-BA9B-749D45DB0FE2}" srcOrd="1" destOrd="0" presId="urn:microsoft.com/office/officeart/2005/8/layout/radial5"/>
    <dgm:cxn modelId="{D408E82B-BB0D-47F4-8EF1-DAC400F8E28B}" type="presOf" srcId="{B5F8A3B9-6FF2-463C-A8DE-2F7D96CDAD6D}" destId="{02F0FD0F-33D5-42D1-90DD-0F4945864F8E}" srcOrd="0" destOrd="0" presId="urn:microsoft.com/office/officeart/2005/8/layout/radial5"/>
    <dgm:cxn modelId="{6FBE2B31-4129-4EE1-8D49-13871B6EA1F2}" type="presOf" srcId="{3D7C3C9B-0123-4E26-B123-E0349F7F6E92}" destId="{76FB0E71-3AC7-42E5-96B2-C2DF47F96992}" srcOrd="1" destOrd="0" presId="urn:microsoft.com/office/officeart/2005/8/layout/radial5"/>
    <dgm:cxn modelId="{35802750-C2DD-48BC-B333-65A0E0290F9D}" type="presOf" srcId="{7D7F5830-C8B2-4E35-A814-C6578473A6B5}" destId="{377216DA-8408-4C55-A6DB-7424B2215F3B}" srcOrd="0" destOrd="0" presId="urn:microsoft.com/office/officeart/2005/8/layout/radial5"/>
    <dgm:cxn modelId="{A3DEA678-AA89-40F2-A667-7252BE4CDAB8}" srcId="{4005241C-2637-4414-BAF5-9649E08E823D}" destId="{D7FAB5F1-9EB7-4CCB-929E-F9432DE5B273}" srcOrd="2" destOrd="0" parTransId="{E3B90B9A-3810-4D73-B738-C68FAF56E7BA}" sibTransId="{F842F479-B537-46DE-A894-3EB746A1B708}"/>
    <dgm:cxn modelId="{4A52647F-B33D-4226-89F3-932F93424A74}" srcId="{4005241C-2637-4414-BAF5-9649E08E823D}" destId="{E9D38E52-8178-4E54-AEAD-5606A22AC95C}" srcOrd="0" destOrd="0" parTransId="{B5F8A3B9-6FF2-463C-A8DE-2F7D96CDAD6D}" sibTransId="{9CC14CD9-580F-46E5-8F2D-EF38CFB88786}"/>
    <dgm:cxn modelId="{7FB0D488-D9CC-414A-AB93-B24CE4EEAE6A}" type="presOf" srcId="{D7FAB5F1-9EB7-4CCB-929E-F9432DE5B273}" destId="{5D323529-CF23-4BD8-9DBE-A1E11B8EA44B}" srcOrd="0" destOrd="0" presId="urn:microsoft.com/office/officeart/2005/8/layout/radial5"/>
    <dgm:cxn modelId="{8FE9D688-BE79-4B95-8C3F-30B0E28AA500}" type="presOf" srcId="{3D7C3C9B-0123-4E26-B123-E0349F7F6E92}" destId="{441DECC6-C09E-4458-9CE6-C3CCC61668CC}" srcOrd="0" destOrd="0" presId="urn:microsoft.com/office/officeart/2005/8/layout/radial5"/>
    <dgm:cxn modelId="{1B804A91-2827-447D-89C3-102FC0371A5D}" type="presOf" srcId="{E9D38E52-8178-4E54-AEAD-5606A22AC95C}" destId="{766577B8-D3E4-44CE-98C0-938D4E96AEE1}" srcOrd="0" destOrd="0" presId="urn:microsoft.com/office/officeart/2005/8/layout/radial5"/>
    <dgm:cxn modelId="{F2BC10BE-334E-4052-8D61-B0F1CD8B430E}" type="presOf" srcId="{E3B90B9A-3810-4D73-B738-C68FAF56E7BA}" destId="{991D3F2E-856D-4DB2-B35F-568E1788FC82}" srcOrd="0" destOrd="0" presId="urn:microsoft.com/office/officeart/2005/8/layout/radial5"/>
    <dgm:cxn modelId="{21EDEAC1-EAA9-4D1D-8FE8-5A907ED0A267}" type="presOf" srcId="{5E57CD93-61BB-4D59-9955-F5E8B9F26355}" destId="{39D21860-5FEB-4E94-9712-93CBD319BD07}" srcOrd="0" destOrd="0" presId="urn:microsoft.com/office/officeart/2005/8/layout/radial5"/>
    <dgm:cxn modelId="{CA9F8DD8-2167-4908-9921-46D6696F19E7}" srcId="{5E57CD93-61BB-4D59-9955-F5E8B9F26355}" destId="{4005241C-2637-4414-BAF5-9649E08E823D}" srcOrd="0" destOrd="0" parTransId="{D4DDA2A5-1A36-4578-BE1A-9F0701FE2911}" sibTransId="{3EE025EA-ED29-4A87-8912-BE606C05106C}"/>
    <dgm:cxn modelId="{C4D862F6-1735-4C8C-BF4E-476A7281FB4A}" type="presOf" srcId="{4005241C-2637-4414-BAF5-9649E08E823D}" destId="{A298719F-31CB-471F-BACF-815D3D7F3F0F}" srcOrd="0" destOrd="0" presId="urn:microsoft.com/office/officeart/2005/8/layout/radial5"/>
    <dgm:cxn modelId="{3C49FDFD-170E-4490-8963-3EB6F7C9CB86}" srcId="{4005241C-2637-4414-BAF5-9649E08E823D}" destId="{7D7F5830-C8B2-4E35-A814-C6578473A6B5}" srcOrd="1" destOrd="0" parTransId="{3D7C3C9B-0123-4E26-B123-E0349F7F6E92}" sibTransId="{66A1CDF0-849C-411D-BAB9-A6A1FCE548A7}"/>
    <dgm:cxn modelId="{573CAAB5-DD04-4E1B-8FF7-8ABDF8E1A41E}" type="presParOf" srcId="{39D21860-5FEB-4E94-9712-93CBD319BD07}" destId="{A298719F-31CB-471F-BACF-815D3D7F3F0F}" srcOrd="0" destOrd="0" presId="urn:microsoft.com/office/officeart/2005/8/layout/radial5"/>
    <dgm:cxn modelId="{99764CBE-83FB-4226-B1EB-BD3E5F62DF49}" type="presParOf" srcId="{39D21860-5FEB-4E94-9712-93CBD319BD07}" destId="{02F0FD0F-33D5-42D1-90DD-0F4945864F8E}" srcOrd="1" destOrd="0" presId="urn:microsoft.com/office/officeart/2005/8/layout/radial5"/>
    <dgm:cxn modelId="{D36948EF-A7C0-46B7-B3D5-406E5D9168AA}" type="presParOf" srcId="{02F0FD0F-33D5-42D1-90DD-0F4945864F8E}" destId="{621E9199-698D-45F2-B22D-3A39846D723B}" srcOrd="0" destOrd="0" presId="urn:microsoft.com/office/officeart/2005/8/layout/radial5"/>
    <dgm:cxn modelId="{6F84B232-6B34-43A1-BC3B-BE5177D929AF}" type="presParOf" srcId="{39D21860-5FEB-4E94-9712-93CBD319BD07}" destId="{766577B8-D3E4-44CE-98C0-938D4E96AEE1}" srcOrd="2" destOrd="0" presId="urn:microsoft.com/office/officeart/2005/8/layout/radial5"/>
    <dgm:cxn modelId="{4205CB28-7E48-4818-B7A4-18866FA1235F}" type="presParOf" srcId="{39D21860-5FEB-4E94-9712-93CBD319BD07}" destId="{441DECC6-C09E-4458-9CE6-C3CCC61668CC}" srcOrd="3" destOrd="0" presId="urn:microsoft.com/office/officeart/2005/8/layout/radial5"/>
    <dgm:cxn modelId="{057A64CC-BA4D-469E-B842-E5E31AD05A30}" type="presParOf" srcId="{441DECC6-C09E-4458-9CE6-C3CCC61668CC}" destId="{76FB0E71-3AC7-42E5-96B2-C2DF47F96992}" srcOrd="0" destOrd="0" presId="urn:microsoft.com/office/officeart/2005/8/layout/radial5"/>
    <dgm:cxn modelId="{6300A766-9F58-4F67-A363-DAEEB77EC78F}" type="presParOf" srcId="{39D21860-5FEB-4E94-9712-93CBD319BD07}" destId="{377216DA-8408-4C55-A6DB-7424B2215F3B}" srcOrd="4" destOrd="0" presId="urn:microsoft.com/office/officeart/2005/8/layout/radial5"/>
    <dgm:cxn modelId="{FCDF3112-27CE-4018-A04D-44065C1E9147}" type="presParOf" srcId="{39D21860-5FEB-4E94-9712-93CBD319BD07}" destId="{991D3F2E-856D-4DB2-B35F-568E1788FC82}" srcOrd="5" destOrd="0" presId="urn:microsoft.com/office/officeart/2005/8/layout/radial5"/>
    <dgm:cxn modelId="{01DCCD0C-E0B9-4FAF-947C-5C4F86DBAEA7}" type="presParOf" srcId="{991D3F2E-856D-4DB2-B35F-568E1788FC82}" destId="{253E1A98-487E-4DB2-BA9B-749D45DB0FE2}" srcOrd="0" destOrd="0" presId="urn:microsoft.com/office/officeart/2005/8/layout/radial5"/>
    <dgm:cxn modelId="{03D8DA50-02C2-4D37-A132-73596E3E366E}" type="presParOf" srcId="{39D21860-5FEB-4E94-9712-93CBD319BD07}" destId="{5D323529-CF23-4BD8-9DBE-A1E11B8EA44B}"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57CD93-61BB-4D59-9955-F5E8B9F26355}" type="doc">
      <dgm:prSet loTypeId="urn:microsoft.com/office/officeart/2005/8/layout/radial5" loCatId="cycle" qsTypeId="urn:microsoft.com/office/officeart/2009/2/quickstyle/3d8" qsCatId="3D" csTypeId="urn:microsoft.com/office/officeart/2005/8/colors/accent1_2" csCatId="accent1" phldr="1"/>
      <dgm:spPr/>
      <dgm:t>
        <a:bodyPr/>
        <a:lstStyle/>
        <a:p>
          <a:endParaRPr lang="en-IN"/>
        </a:p>
      </dgm:t>
    </dgm:pt>
    <dgm:pt modelId="{4005241C-2637-4414-BAF5-9649E08E823D}">
      <dgm:prSet phldrT="[Text]"/>
      <dgm:spPr/>
      <dgm:t>
        <a:bodyPr/>
        <a:lstStyle/>
        <a:p>
          <a:r>
            <a:rPr lang="en-US"/>
            <a:t>observation</a:t>
          </a:r>
          <a:endParaRPr lang="en-IN"/>
        </a:p>
      </dgm:t>
    </dgm:pt>
    <dgm:pt modelId="{D4DDA2A5-1A36-4578-BE1A-9F0701FE2911}" type="parTrans" cxnId="{CA9F8DD8-2167-4908-9921-46D6696F19E7}">
      <dgm:prSet/>
      <dgm:spPr/>
      <dgm:t>
        <a:bodyPr/>
        <a:lstStyle/>
        <a:p>
          <a:endParaRPr lang="en-IN"/>
        </a:p>
      </dgm:t>
    </dgm:pt>
    <dgm:pt modelId="{3EE025EA-ED29-4A87-8912-BE606C05106C}" type="sibTrans" cxnId="{CA9F8DD8-2167-4908-9921-46D6696F19E7}">
      <dgm:prSet/>
      <dgm:spPr/>
      <dgm:t>
        <a:bodyPr/>
        <a:lstStyle/>
        <a:p>
          <a:endParaRPr lang="en-IN"/>
        </a:p>
      </dgm:t>
    </dgm:pt>
    <dgm:pt modelId="{E9D38E52-8178-4E54-AEAD-5606A22AC95C}">
      <dgm:prSet phldrT="[Text]"/>
      <dgm:spPr/>
      <dgm:t>
        <a:bodyPr/>
        <a:lstStyle/>
        <a:p>
          <a:r>
            <a:rPr lang="en-US">
              <a:ln/>
              <a:effectLst>
                <a:outerShdw blurRad="9525" dist="25400" dir="14640000" algn="tl" rotWithShape="0">
                  <a:prstClr val="black">
                    <a:alpha val="30000"/>
                  </a:prstClr>
                </a:outerShdw>
              </a:effectLst>
            </a:rPr>
            <a:t>Hence we can safely say that our mixer is working as designed and intended</a:t>
          </a:r>
          <a:endParaRPr lang="en-IN"/>
        </a:p>
      </dgm:t>
    </dgm:pt>
    <dgm:pt modelId="{B5F8A3B9-6FF2-463C-A8DE-2F7D96CDAD6D}" type="parTrans" cxnId="{4A52647F-B33D-4226-89F3-932F93424A74}">
      <dgm:prSet/>
      <dgm:spPr/>
      <dgm:t>
        <a:bodyPr/>
        <a:lstStyle/>
        <a:p>
          <a:endParaRPr lang="en-IN"/>
        </a:p>
      </dgm:t>
    </dgm:pt>
    <dgm:pt modelId="{9CC14CD9-580F-46E5-8F2D-EF38CFB88786}" type="sibTrans" cxnId="{4A52647F-B33D-4226-89F3-932F93424A74}">
      <dgm:prSet/>
      <dgm:spPr/>
      <dgm:t>
        <a:bodyPr/>
        <a:lstStyle/>
        <a:p>
          <a:endParaRPr lang="en-IN"/>
        </a:p>
      </dgm:t>
    </dgm:pt>
    <dgm:pt modelId="{7D7F5830-C8B2-4E35-A814-C6578473A6B5}">
      <dgm:prSet phldrT="[Text]"/>
      <dgm:spPr>
        <a:blipFill>
          <a:blip xmlns:r="http://schemas.openxmlformats.org/officeDocument/2006/relationships" r:embed="rId1"/>
          <a:stretch>
            <a:fillRect/>
          </a:stretch>
        </a:blipFill>
      </dgm:spPr>
      <dgm:t>
        <a:bodyPr/>
        <a:lstStyle/>
        <a:p>
          <a:r>
            <a:rPr lang="en-US">
              <a:noFill/>
            </a:rPr>
            <a:t> </a:t>
          </a:r>
        </a:p>
      </dgm:t>
    </dgm:pt>
    <dgm:pt modelId="{3D7C3C9B-0123-4E26-B123-E0349F7F6E92}" type="parTrans" cxnId="{3C49FDFD-170E-4490-8963-3EB6F7C9CB86}">
      <dgm:prSet/>
      <dgm:spPr/>
      <dgm:t>
        <a:bodyPr/>
        <a:lstStyle/>
        <a:p>
          <a:endParaRPr lang="en-IN"/>
        </a:p>
      </dgm:t>
    </dgm:pt>
    <dgm:pt modelId="{66A1CDF0-849C-411D-BAB9-A6A1FCE548A7}" type="sibTrans" cxnId="{3C49FDFD-170E-4490-8963-3EB6F7C9CB86}">
      <dgm:prSet/>
      <dgm:spPr/>
      <dgm:t>
        <a:bodyPr/>
        <a:lstStyle/>
        <a:p>
          <a:endParaRPr lang="en-IN"/>
        </a:p>
      </dgm:t>
    </dgm:pt>
    <dgm:pt modelId="{D7FAB5F1-9EB7-4CCB-929E-F9432DE5B273}">
      <dgm:prSet phldrT="[Text]"/>
      <dgm:spPr/>
      <dgm:t>
        <a:bodyPr/>
        <a:lstStyle/>
        <a:p>
          <a:r>
            <a:rPr lang="en-US">
              <a:ln/>
              <a:effectLst>
                <a:outerShdw blurRad="9525" dist="25400" dir="14640000" algn="tl" rotWithShape="0">
                  <a:prstClr val="black">
                    <a:alpha val="30000"/>
                  </a:prstClr>
                </a:outerShdw>
              </a:effectLst>
            </a:rPr>
            <a:t>We can see from the transient run that the overall sine wave that we get is of a lower frequency, that is, the absolute value of the difference in the LO frequency and the RF frequency</a:t>
          </a:r>
          <a:endParaRPr lang="en-IN"/>
        </a:p>
      </dgm:t>
    </dgm:pt>
    <dgm:pt modelId="{E3B90B9A-3810-4D73-B738-C68FAF56E7BA}" type="parTrans" cxnId="{A3DEA678-AA89-40F2-A667-7252BE4CDAB8}">
      <dgm:prSet/>
      <dgm:spPr/>
      <dgm:t>
        <a:bodyPr/>
        <a:lstStyle/>
        <a:p>
          <a:endParaRPr lang="en-IN"/>
        </a:p>
      </dgm:t>
    </dgm:pt>
    <dgm:pt modelId="{F842F479-B537-46DE-A894-3EB746A1B708}" type="sibTrans" cxnId="{A3DEA678-AA89-40F2-A667-7252BE4CDAB8}">
      <dgm:prSet/>
      <dgm:spPr/>
      <dgm:t>
        <a:bodyPr/>
        <a:lstStyle/>
        <a:p>
          <a:endParaRPr lang="en-IN"/>
        </a:p>
      </dgm:t>
    </dgm:pt>
    <dgm:pt modelId="{39D21860-5FEB-4E94-9712-93CBD319BD07}" type="pres">
      <dgm:prSet presAssocID="{5E57CD93-61BB-4D59-9955-F5E8B9F26355}" presName="Name0" presStyleCnt="0">
        <dgm:presLayoutVars>
          <dgm:chMax val="1"/>
          <dgm:dir/>
          <dgm:animLvl val="ctr"/>
          <dgm:resizeHandles val="exact"/>
        </dgm:presLayoutVars>
      </dgm:prSet>
      <dgm:spPr/>
    </dgm:pt>
    <dgm:pt modelId="{A298719F-31CB-471F-BACF-815D3D7F3F0F}" type="pres">
      <dgm:prSet presAssocID="{4005241C-2637-4414-BAF5-9649E08E823D}" presName="centerShape" presStyleLbl="node0" presStyleIdx="0" presStyleCnt="1" custLinFactNeighborX="0"/>
      <dgm:spPr/>
    </dgm:pt>
    <dgm:pt modelId="{02F0FD0F-33D5-42D1-90DD-0F4945864F8E}" type="pres">
      <dgm:prSet presAssocID="{B5F8A3B9-6FF2-463C-A8DE-2F7D96CDAD6D}" presName="parTrans" presStyleLbl="sibTrans2D1" presStyleIdx="0" presStyleCnt="3"/>
      <dgm:spPr/>
    </dgm:pt>
    <dgm:pt modelId="{621E9199-698D-45F2-B22D-3A39846D723B}" type="pres">
      <dgm:prSet presAssocID="{B5F8A3B9-6FF2-463C-A8DE-2F7D96CDAD6D}" presName="connectorText" presStyleLbl="sibTrans2D1" presStyleIdx="0" presStyleCnt="3"/>
      <dgm:spPr/>
    </dgm:pt>
    <dgm:pt modelId="{766577B8-D3E4-44CE-98C0-938D4E96AEE1}" type="pres">
      <dgm:prSet presAssocID="{E9D38E52-8178-4E54-AEAD-5606A22AC95C}" presName="node" presStyleLbl="node1" presStyleIdx="0" presStyleCnt="3">
        <dgm:presLayoutVars>
          <dgm:bulletEnabled val="1"/>
        </dgm:presLayoutVars>
      </dgm:prSet>
      <dgm:spPr/>
    </dgm:pt>
    <dgm:pt modelId="{441DECC6-C09E-4458-9CE6-C3CCC61668CC}" type="pres">
      <dgm:prSet presAssocID="{3D7C3C9B-0123-4E26-B123-E0349F7F6E92}" presName="parTrans" presStyleLbl="sibTrans2D1" presStyleIdx="1" presStyleCnt="3"/>
      <dgm:spPr/>
    </dgm:pt>
    <dgm:pt modelId="{76FB0E71-3AC7-42E5-96B2-C2DF47F96992}" type="pres">
      <dgm:prSet presAssocID="{3D7C3C9B-0123-4E26-B123-E0349F7F6E92}" presName="connectorText" presStyleLbl="sibTrans2D1" presStyleIdx="1" presStyleCnt="3"/>
      <dgm:spPr/>
    </dgm:pt>
    <dgm:pt modelId="{377216DA-8408-4C55-A6DB-7424B2215F3B}" type="pres">
      <dgm:prSet presAssocID="{7D7F5830-C8B2-4E35-A814-C6578473A6B5}" presName="node" presStyleLbl="node1" presStyleIdx="1" presStyleCnt="3">
        <dgm:presLayoutVars>
          <dgm:bulletEnabled val="1"/>
        </dgm:presLayoutVars>
      </dgm:prSet>
      <dgm:spPr/>
    </dgm:pt>
    <dgm:pt modelId="{991D3F2E-856D-4DB2-B35F-568E1788FC82}" type="pres">
      <dgm:prSet presAssocID="{E3B90B9A-3810-4D73-B738-C68FAF56E7BA}" presName="parTrans" presStyleLbl="sibTrans2D1" presStyleIdx="2" presStyleCnt="3"/>
      <dgm:spPr/>
    </dgm:pt>
    <dgm:pt modelId="{253E1A98-487E-4DB2-BA9B-749D45DB0FE2}" type="pres">
      <dgm:prSet presAssocID="{E3B90B9A-3810-4D73-B738-C68FAF56E7BA}" presName="connectorText" presStyleLbl="sibTrans2D1" presStyleIdx="2" presStyleCnt="3"/>
      <dgm:spPr/>
    </dgm:pt>
    <dgm:pt modelId="{5D323529-CF23-4BD8-9DBE-A1E11B8EA44B}" type="pres">
      <dgm:prSet presAssocID="{D7FAB5F1-9EB7-4CCB-929E-F9432DE5B273}" presName="node" presStyleLbl="node1" presStyleIdx="2" presStyleCnt="3">
        <dgm:presLayoutVars>
          <dgm:bulletEnabled val="1"/>
        </dgm:presLayoutVars>
      </dgm:prSet>
      <dgm:spPr/>
    </dgm:pt>
  </dgm:ptLst>
  <dgm:cxnLst>
    <dgm:cxn modelId="{21B1220C-A0A2-45F1-9C29-CF7302CD9D67}" type="presOf" srcId="{B5F8A3B9-6FF2-463C-A8DE-2F7D96CDAD6D}" destId="{621E9199-698D-45F2-B22D-3A39846D723B}" srcOrd="1" destOrd="0" presId="urn:microsoft.com/office/officeart/2005/8/layout/radial5"/>
    <dgm:cxn modelId="{1C43701D-3D66-4998-A29A-144B7DD1BE44}" type="presOf" srcId="{E3B90B9A-3810-4D73-B738-C68FAF56E7BA}" destId="{253E1A98-487E-4DB2-BA9B-749D45DB0FE2}" srcOrd="1" destOrd="0" presId="urn:microsoft.com/office/officeart/2005/8/layout/radial5"/>
    <dgm:cxn modelId="{D408E82B-BB0D-47F4-8EF1-DAC400F8E28B}" type="presOf" srcId="{B5F8A3B9-6FF2-463C-A8DE-2F7D96CDAD6D}" destId="{02F0FD0F-33D5-42D1-90DD-0F4945864F8E}" srcOrd="0" destOrd="0" presId="urn:microsoft.com/office/officeart/2005/8/layout/radial5"/>
    <dgm:cxn modelId="{6FBE2B31-4129-4EE1-8D49-13871B6EA1F2}" type="presOf" srcId="{3D7C3C9B-0123-4E26-B123-E0349F7F6E92}" destId="{76FB0E71-3AC7-42E5-96B2-C2DF47F96992}" srcOrd="1" destOrd="0" presId="urn:microsoft.com/office/officeart/2005/8/layout/radial5"/>
    <dgm:cxn modelId="{35802750-C2DD-48BC-B333-65A0E0290F9D}" type="presOf" srcId="{7D7F5830-C8B2-4E35-A814-C6578473A6B5}" destId="{377216DA-8408-4C55-A6DB-7424B2215F3B}" srcOrd="0" destOrd="0" presId="urn:microsoft.com/office/officeart/2005/8/layout/radial5"/>
    <dgm:cxn modelId="{A3DEA678-AA89-40F2-A667-7252BE4CDAB8}" srcId="{4005241C-2637-4414-BAF5-9649E08E823D}" destId="{D7FAB5F1-9EB7-4CCB-929E-F9432DE5B273}" srcOrd="2" destOrd="0" parTransId="{E3B90B9A-3810-4D73-B738-C68FAF56E7BA}" sibTransId="{F842F479-B537-46DE-A894-3EB746A1B708}"/>
    <dgm:cxn modelId="{4A52647F-B33D-4226-89F3-932F93424A74}" srcId="{4005241C-2637-4414-BAF5-9649E08E823D}" destId="{E9D38E52-8178-4E54-AEAD-5606A22AC95C}" srcOrd="0" destOrd="0" parTransId="{B5F8A3B9-6FF2-463C-A8DE-2F7D96CDAD6D}" sibTransId="{9CC14CD9-580F-46E5-8F2D-EF38CFB88786}"/>
    <dgm:cxn modelId="{7FB0D488-D9CC-414A-AB93-B24CE4EEAE6A}" type="presOf" srcId="{D7FAB5F1-9EB7-4CCB-929E-F9432DE5B273}" destId="{5D323529-CF23-4BD8-9DBE-A1E11B8EA44B}" srcOrd="0" destOrd="0" presId="urn:microsoft.com/office/officeart/2005/8/layout/radial5"/>
    <dgm:cxn modelId="{8FE9D688-BE79-4B95-8C3F-30B0E28AA500}" type="presOf" srcId="{3D7C3C9B-0123-4E26-B123-E0349F7F6E92}" destId="{441DECC6-C09E-4458-9CE6-C3CCC61668CC}" srcOrd="0" destOrd="0" presId="urn:microsoft.com/office/officeart/2005/8/layout/radial5"/>
    <dgm:cxn modelId="{1B804A91-2827-447D-89C3-102FC0371A5D}" type="presOf" srcId="{E9D38E52-8178-4E54-AEAD-5606A22AC95C}" destId="{766577B8-D3E4-44CE-98C0-938D4E96AEE1}" srcOrd="0" destOrd="0" presId="urn:microsoft.com/office/officeart/2005/8/layout/radial5"/>
    <dgm:cxn modelId="{F2BC10BE-334E-4052-8D61-B0F1CD8B430E}" type="presOf" srcId="{E3B90B9A-3810-4D73-B738-C68FAF56E7BA}" destId="{991D3F2E-856D-4DB2-B35F-568E1788FC82}" srcOrd="0" destOrd="0" presId="urn:microsoft.com/office/officeart/2005/8/layout/radial5"/>
    <dgm:cxn modelId="{21EDEAC1-EAA9-4D1D-8FE8-5A907ED0A267}" type="presOf" srcId="{5E57CD93-61BB-4D59-9955-F5E8B9F26355}" destId="{39D21860-5FEB-4E94-9712-93CBD319BD07}" srcOrd="0" destOrd="0" presId="urn:microsoft.com/office/officeart/2005/8/layout/radial5"/>
    <dgm:cxn modelId="{CA9F8DD8-2167-4908-9921-46D6696F19E7}" srcId="{5E57CD93-61BB-4D59-9955-F5E8B9F26355}" destId="{4005241C-2637-4414-BAF5-9649E08E823D}" srcOrd="0" destOrd="0" parTransId="{D4DDA2A5-1A36-4578-BE1A-9F0701FE2911}" sibTransId="{3EE025EA-ED29-4A87-8912-BE606C05106C}"/>
    <dgm:cxn modelId="{C4D862F6-1735-4C8C-BF4E-476A7281FB4A}" type="presOf" srcId="{4005241C-2637-4414-BAF5-9649E08E823D}" destId="{A298719F-31CB-471F-BACF-815D3D7F3F0F}" srcOrd="0" destOrd="0" presId="urn:microsoft.com/office/officeart/2005/8/layout/radial5"/>
    <dgm:cxn modelId="{3C49FDFD-170E-4490-8963-3EB6F7C9CB86}" srcId="{4005241C-2637-4414-BAF5-9649E08E823D}" destId="{7D7F5830-C8B2-4E35-A814-C6578473A6B5}" srcOrd="1" destOrd="0" parTransId="{3D7C3C9B-0123-4E26-B123-E0349F7F6E92}" sibTransId="{66A1CDF0-849C-411D-BAB9-A6A1FCE548A7}"/>
    <dgm:cxn modelId="{573CAAB5-DD04-4E1B-8FF7-8ABDF8E1A41E}" type="presParOf" srcId="{39D21860-5FEB-4E94-9712-93CBD319BD07}" destId="{A298719F-31CB-471F-BACF-815D3D7F3F0F}" srcOrd="0" destOrd="0" presId="urn:microsoft.com/office/officeart/2005/8/layout/radial5"/>
    <dgm:cxn modelId="{99764CBE-83FB-4226-B1EB-BD3E5F62DF49}" type="presParOf" srcId="{39D21860-5FEB-4E94-9712-93CBD319BD07}" destId="{02F0FD0F-33D5-42D1-90DD-0F4945864F8E}" srcOrd="1" destOrd="0" presId="urn:microsoft.com/office/officeart/2005/8/layout/radial5"/>
    <dgm:cxn modelId="{D36948EF-A7C0-46B7-B3D5-406E5D9168AA}" type="presParOf" srcId="{02F0FD0F-33D5-42D1-90DD-0F4945864F8E}" destId="{621E9199-698D-45F2-B22D-3A39846D723B}" srcOrd="0" destOrd="0" presId="urn:microsoft.com/office/officeart/2005/8/layout/radial5"/>
    <dgm:cxn modelId="{6F84B232-6B34-43A1-BC3B-BE5177D929AF}" type="presParOf" srcId="{39D21860-5FEB-4E94-9712-93CBD319BD07}" destId="{766577B8-D3E4-44CE-98C0-938D4E96AEE1}" srcOrd="2" destOrd="0" presId="urn:microsoft.com/office/officeart/2005/8/layout/radial5"/>
    <dgm:cxn modelId="{4205CB28-7E48-4818-B7A4-18866FA1235F}" type="presParOf" srcId="{39D21860-5FEB-4E94-9712-93CBD319BD07}" destId="{441DECC6-C09E-4458-9CE6-C3CCC61668CC}" srcOrd="3" destOrd="0" presId="urn:microsoft.com/office/officeart/2005/8/layout/radial5"/>
    <dgm:cxn modelId="{057A64CC-BA4D-469E-B842-E5E31AD05A30}" type="presParOf" srcId="{441DECC6-C09E-4458-9CE6-C3CCC61668CC}" destId="{76FB0E71-3AC7-42E5-96B2-C2DF47F96992}" srcOrd="0" destOrd="0" presId="urn:microsoft.com/office/officeart/2005/8/layout/radial5"/>
    <dgm:cxn modelId="{6300A766-9F58-4F67-A363-DAEEB77EC78F}" type="presParOf" srcId="{39D21860-5FEB-4E94-9712-93CBD319BD07}" destId="{377216DA-8408-4C55-A6DB-7424B2215F3B}" srcOrd="4" destOrd="0" presId="urn:microsoft.com/office/officeart/2005/8/layout/radial5"/>
    <dgm:cxn modelId="{FCDF3112-27CE-4018-A04D-44065C1E9147}" type="presParOf" srcId="{39D21860-5FEB-4E94-9712-93CBD319BD07}" destId="{991D3F2E-856D-4DB2-B35F-568E1788FC82}" srcOrd="5" destOrd="0" presId="urn:microsoft.com/office/officeart/2005/8/layout/radial5"/>
    <dgm:cxn modelId="{01DCCD0C-E0B9-4FAF-947C-5C4F86DBAEA7}" type="presParOf" srcId="{991D3F2E-856D-4DB2-B35F-568E1788FC82}" destId="{253E1A98-487E-4DB2-BA9B-749D45DB0FE2}" srcOrd="0" destOrd="0" presId="urn:microsoft.com/office/officeart/2005/8/layout/radial5"/>
    <dgm:cxn modelId="{03D8DA50-02C2-4D37-A132-73596E3E366E}" type="presParOf" srcId="{39D21860-5FEB-4E94-9712-93CBD319BD07}" destId="{5D323529-CF23-4BD8-9DBE-A1E11B8EA44B}"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D4199C-3042-47AC-99EA-9D7A8F5664D1}"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8D5429B-551F-4765-B7C9-9E7571C3D722}">
      <dgm:prSet/>
      <dgm:spPr/>
      <dgm:t>
        <a:bodyPr/>
        <a:lstStyle/>
        <a:p>
          <a:r>
            <a:rPr lang="en-US"/>
            <a:t>We see that for an input sine wave with amplitude 10Vpp and frequency 10kHz, the output wave has an output of roughly 1.9-2Vpp. </a:t>
          </a:r>
        </a:p>
      </dgm:t>
    </dgm:pt>
    <dgm:pt modelId="{E63603D8-CBAB-4759-90C1-CE3657507DB6}" type="parTrans" cxnId="{A5E3EA71-938F-407D-80A8-9BC8715573AF}">
      <dgm:prSet/>
      <dgm:spPr/>
      <dgm:t>
        <a:bodyPr/>
        <a:lstStyle/>
        <a:p>
          <a:endParaRPr lang="en-US"/>
        </a:p>
      </dgm:t>
    </dgm:pt>
    <dgm:pt modelId="{D1FB2A84-6A7E-4C91-BC3A-440C473D9487}" type="sibTrans" cxnId="{A5E3EA71-938F-407D-80A8-9BC8715573AF}">
      <dgm:prSet/>
      <dgm:spPr/>
      <dgm:t>
        <a:bodyPr/>
        <a:lstStyle/>
        <a:p>
          <a:endParaRPr lang="en-US"/>
        </a:p>
      </dgm:t>
    </dgm:pt>
    <dgm:pt modelId="{14C936B1-8C4B-41BE-B6A8-4FB077B69AAA}">
      <dgm:prSet/>
      <dgm:spPr/>
      <dgm:t>
        <a:bodyPr/>
        <a:lstStyle/>
        <a:p>
          <a:r>
            <a:rPr lang="en-US"/>
            <a:t>This shows that for higher frequencies, there is very high attenuation of the input signal</a:t>
          </a:r>
        </a:p>
      </dgm:t>
    </dgm:pt>
    <dgm:pt modelId="{F800BA57-FF8A-416B-9222-8C00A5CD8B62}" type="parTrans" cxnId="{53C660B7-9ADA-4AAD-84A4-67DB2880ADF0}">
      <dgm:prSet/>
      <dgm:spPr/>
      <dgm:t>
        <a:bodyPr/>
        <a:lstStyle/>
        <a:p>
          <a:endParaRPr lang="en-US"/>
        </a:p>
      </dgm:t>
    </dgm:pt>
    <dgm:pt modelId="{B855F4F2-6F94-4395-A322-6708F061D8CC}" type="sibTrans" cxnId="{53C660B7-9ADA-4AAD-84A4-67DB2880ADF0}">
      <dgm:prSet/>
      <dgm:spPr/>
      <dgm:t>
        <a:bodyPr/>
        <a:lstStyle/>
        <a:p>
          <a:endParaRPr lang="en-US"/>
        </a:p>
      </dgm:t>
    </dgm:pt>
    <dgm:pt modelId="{E421DD67-291F-4F3E-97A1-C32DC20CCBD4}" type="pres">
      <dgm:prSet presAssocID="{83D4199C-3042-47AC-99EA-9D7A8F5664D1}" presName="hierChild1" presStyleCnt="0">
        <dgm:presLayoutVars>
          <dgm:chPref val="1"/>
          <dgm:dir/>
          <dgm:animOne val="branch"/>
          <dgm:animLvl val="lvl"/>
          <dgm:resizeHandles/>
        </dgm:presLayoutVars>
      </dgm:prSet>
      <dgm:spPr/>
    </dgm:pt>
    <dgm:pt modelId="{7E7BBF60-E04E-4CAD-9EB5-6CD53BEF3557}" type="pres">
      <dgm:prSet presAssocID="{68D5429B-551F-4765-B7C9-9E7571C3D722}" presName="hierRoot1" presStyleCnt="0"/>
      <dgm:spPr/>
    </dgm:pt>
    <dgm:pt modelId="{78BD8827-4723-4A6B-AD6C-6F8079E3F482}" type="pres">
      <dgm:prSet presAssocID="{68D5429B-551F-4765-B7C9-9E7571C3D722}" presName="composite" presStyleCnt="0"/>
      <dgm:spPr/>
    </dgm:pt>
    <dgm:pt modelId="{24BFBB28-E016-4246-8B67-D57DBADB7B3A}" type="pres">
      <dgm:prSet presAssocID="{68D5429B-551F-4765-B7C9-9E7571C3D722}" presName="background" presStyleLbl="node0" presStyleIdx="0" presStyleCnt="2"/>
      <dgm:spPr/>
    </dgm:pt>
    <dgm:pt modelId="{0A00496D-4C09-4B95-B758-D1668D4AAAFD}" type="pres">
      <dgm:prSet presAssocID="{68D5429B-551F-4765-B7C9-9E7571C3D722}" presName="text" presStyleLbl="fgAcc0" presStyleIdx="0" presStyleCnt="2">
        <dgm:presLayoutVars>
          <dgm:chPref val="3"/>
        </dgm:presLayoutVars>
      </dgm:prSet>
      <dgm:spPr/>
    </dgm:pt>
    <dgm:pt modelId="{9DC8C6EF-C397-4741-98BE-9F2E2F2663A5}" type="pres">
      <dgm:prSet presAssocID="{68D5429B-551F-4765-B7C9-9E7571C3D722}" presName="hierChild2" presStyleCnt="0"/>
      <dgm:spPr/>
    </dgm:pt>
    <dgm:pt modelId="{62CE787D-51AC-4CA9-8740-AAEFF9178FFF}" type="pres">
      <dgm:prSet presAssocID="{14C936B1-8C4B-41BE-B6A8-4FB077B69AAA}" presName="hierRoot1" presStyleCnt="0"/>
      <dgm:spPr/>
    </dgm:pt>
    <dgm:pt modelId="{A25E41EE-1FEE-4F7F-AF5F-4DD19CAD2951}" type="pres">
      <dgm:prSet presAssocID="{14C936B1-8C4B-41BE-B6A8-4FB077B69AAA}" presName="composite" presStyleCnt="0"/>
      <dgm:spPr/>
    </dgm:pt>
    <dgm:pt modelId="{EE7655EA-01B5-4DA7-B544-DA29FC9EB501}" type="pres">
      <dgm:prSet presAssocID="{14C936B1-8C4B-41BE-B6A8-4FB077B69AAA}" presName="background" presStyleLbl="node0" presStyleIdx="1" presStyleCnt="2"/>
      <dgm:spPr/>
    </dgm:pt>
    <dgm:pt modelId="{AE76702D-612F-4EA9-889D-54FC03E2099A}" type="pres">
      <dgm:prSet presAssocID="{14C936B1-8C4B-41BE-B6A8-4FB077B69AAA}" presName="text" presStyleLbl="fgAcc0" presStyleIdx="1" presStyleCnt="2">
        <dgm:presLayoutVars>
          <dgm:chPref val="3"/>
        </dgm:presLayoutVars>
      </dgm:prSet>
      <dgm:spPr/>
    </dgm:pt>
    <dgm:pt modelId="{90ED57D4-9856-4750-BE71-9AA84FBFFE96}" type="pres">
      <dgm:prSet presAssocID="{14C936B1-8C4B-41BE-B6A8-4FB077B69AAA}" presName="hierChild2" presStyleCnt="0"/>
      <dgm:spPr/>
    </dgm:pt>
  </dgm:ptLst>
  <dgm:cxnLst>
    <dgm:cxn modelId="{D373D60A-5AA8-453D-8162-BC7FA291FCA0}" type="presOf" srcId="{14C936B1-8C4B-41BE-B6A8-4FB077B69AAA}" destId="{AE76702D-612F-4EA9-889D-54FC03E2099A}" srcOrd="0" destOrd="0" presId="urn:microsoft.com/office/officeart/2005/8/layout/hierarchy1"/>
    <dgm:cxn modelId="{A5E3EA71-938F-407D-80A8-9BC8715573AF}" srcId="{83D4199C-3042-47AC-99EA-9D7A8F5664D1}" destId="{68D5429B-551F-4765-B7C9-9E7571C3D722}" srcOrd="0" destOrd="0" parTransId="{E63603D8-CBAB-4759-90C1-CE3657507DB6}" sibTransId="{D1FB2A84-6A7E-4C91-BC3A-440C473D9487}"/>
    <dgm:cxn modelId="{12DF0F96-9A08-4EDC-835C-B6E958D63F64}" type="presOf" srcId="{83D4199C-3042-47AC-99EA-9D7A8F5664D1}" destId="{E421DD67-291F-4F3E-97A1-C32DC20CCBD4}" srcOrd="0" destOrd="0" presId="urn:microsoft.com/office/officeart/2005/8/layout/hierarchy1"/>
    <dgm:cxn modelId="{53C660B7-9ADA-4AAD-84A4-67DB2880ADF0}" srcId="{83D4199C-3042-47AC-99EA-9D7A8F5664D1}" destId="{14C936B1-8C4B-41BE-B6A8-4FB077B69AAA}" srcOrd="1" destOrd="0" parTransId="{F800BA57-FF8A-416B-9222-8C00A5CD8B62}" sibTransId="{B855F4F2-6F94-4395-A322-6708F061D8CC}"/>
    <dgm:cxn modelId="{143D4AE4-4F31-4D67-B283-D751FAB14B92}" type="presOf" srcId="{68D5429B-551F-4765-B7C9-9E7571C3D722}" destId="{0A00496D-4C09-4B95-B758-D1668D4AAAFD}" srcOrd="0" destOrd="0" presId="urn:microsoft.com/office/officeart/2005/8/layout/hierarchy1"/>
    <dgm:cxn modelId="{98D42033-C2CE-4E08-A072-BEBFDFB736F3}" type="presParOf" srcId="{E421DD67-291F-4F3E-97A1-C32DC20CCBD4}" destId="{7E7BBF60-E04E-4CAD-9EB5-6CD53BEF3557}" srcOrd="0" destOrd="0" presId="urn:microsoft.com/office/officeart/2005/8/layout/hierarchy1"/>
    <dgm:cxn modelId="{EA65A2BF-42B2-45E8-B8D4-F63D5A4EC756}" type="presParOf" srcId="{7E7BBF60-E04E-4CAD-9EB5-6CD53BEF3557}" destId="{78BD8827-4723-4A6B-AD6C-6F8079E3F482}" srcOrd="0" destOrd="0" presId="urn:microsoft.com/office/officeart/2005/8/layout/hierarchy1"/>
    <dgm:cxn modelId="{DC81A263-2AC5-4D16-A4AB-BB49BF3A6195}" type="presParOf" srcId="{78BD8827-4723-4A6B-AD6C-6F8079E3F482}" destId="{24BFBB28-E016-4246-8B67-D57DBADB7B3A}" srcOrd="0" destOrd="0" presId="urn:microsoft.com/office/officeart/2005/8/layout/hierarchy1"/>
    <dgm:cxn modelId="{41365451-63C4-4081-8B90-2FF4B113D561}" type="presParOf" srcId="{78BD8827-4723-4A6B-AD6C-6F8079E3F482}" destId="{0A00496D-4C09-4B95-B758-D1668D4AAAFD}" srcOrd="1" destOrd="0" presId="urn:microsoft.com/office/officeart/2005/8/layout/hierarchy1"/>
    <dgm:cxn modelId="{DB81926D-12CF-4C8F-921F-EA6435E5A907}" type="presParOf" srcId="{7E7BBF60-E04E-4CAD-9EB5-6CD53BEF3557}" destId="{9DC8C6EF-C397-4741-98BE-9F2E2F2663A5}" srcOrd="1" destOrd="0" presId="urn:microsoft.com/office/officeart/2005/8/layout/hierarchy1"/>
    <dgm:cxn modelId="{26DFE3DA-5CF3-4C07-9481-AA97A81C2111}" type="presParOf" srcId="{E421DD67-291F-4F3E-97A1-C32DC20CCBD4}" destId="{62CE787D-51AC-4CA9-8740-AAEFF9178FFF}" srcOrd="1" destOrd="0" presId="urn:microsoft.com/office/officeart/2005/8/layout/hierarchy1"/>
    <dgm:cxn modelId="{2CF16385-E9F7-4BF3-A657-3825F359CD70}" type="presParOf" srcId="{62CE787D-51AC-4CA9-8740-AAEFF9178FFF}" destId="{A25E41EE-1FEE-4F7F-AF5F-4DD19CAD2951}" srcOrd="0" destOrd="0" presId="urn:microsoft.com/office/officeart/2005/8/layout/hierarchy1"/>
    <dgm:cxn modelId="{CFF8A152-9C22-45CA-972A-6BDEFA87393E}" type="presParOf" srcId="{A25E41EE-1FEE-4F7F-AF5F-4DD19CAD2951}" destId="{EE7655EA-01B5-4DA7-B544-DA29FC9EB501}" srcOrd="0" destOrd="0" presId="urn:microsoft.com/office/officeart/2005/8/layout/hierarchy1"/>
    <dgm:cxn modelId="{1C7A95AC-ABFD-4A4D-A78E-1BCF209FD5C4}" type="presParOf" srcId="{A25E41EE-1FEE-4F7F-AF5F-4DD19CAD2951}" destId="{AE76702D-612F-4EA9-889D-54FC03E2099A}" srcOrd="1" destOrd="0" presId="urn:microsoft.com/office/officeart/2005/8/layout/hierarchy1"/>
    <dgm:cxn modelId="{69823B42-A05A-4E19-AEFC-CEC97F656684}" type="presParOf" srcId="{62CE787D-51AC-4CA9-8740-AAEFF9178FFF}" destId="{90ED57D4-9856-4750-BE71-9AA84FBFFE9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4DBCB-2B5C-459F-B041-6EAB25FD19D8}">
      <dsp:nvSpPr>
        <dsp:cNvPr id="0" name=""/>
        <dsp:cNvSpPr/>
      </dsp:nvSpPr>
      <dsp:spPr>
        <a:xfrm>
          <a:off x="1052577" y="0"/>
          <a:ext cx="5111260" cy="511126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3DFB5-D575-4509-A04B-87A42E87E0FC}">
      <dsp:nvSpPr>
        <dsp:cNvPr id="0" name=""/>
        <dsp:cNvSpPr/>
      </dsp:nvSpPr>
      <dsp:spPr>
        <a:xfrm>
          <a:off x="1538147" y="485569"/>
          <a:ext cx="1993391" cy="199339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Quadrature oscillator design</a:t>
          </a:r>
          <a:endParaRPr lang="en-US" sz="2500" kern="1200"/>
        </a:p>
      </dsp:txBody>
      <dsp:txXfrm>
        <a:off x="1635456" y="582878"/>
        <a:ext cx="1798773" cy="1798773"/>
      </dsp:txXfrm>
    </dsp:sp>
    <dsp:sp modelId="{8F027528-DCC0-4CB3-B1E3-67541FB02E21}">
      <dsp:nvSpPr>
        <dsp:cNvPr id="0" name=""/>
        <dsp:cNvSpPr/>
      </dsp:nvSpPr>
      <dsp:spPr>
        <a:xfrm>
          <a:off x="3684876" y="485569"/>
          <a:ext cx="1993391" cy="199339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Switch (mixer) design</a:t>
          </a:r>
          <a:endParaRPr lang="en-US" sz="2500" kern="1200"/>
        </a:p>
      </dsp:txBody>
      <dsp:txXfrm>
        <a:off x="3782185" y="582878"/>
        <a:ext cx="1798773" cy="1798773"/>
      </dsp:txXfrm>
    </dsp:sp>
    <dsp:sp modelId="{862323D8-2B23-418F-ADC6-3A328FA81B0B}">
      <dsp:nvSpPr>
        <dsp:cNvPr id="0" name=""/>
        <dsp:cNvSpPr/>
      </dsp:nvSpPr>
      <dsp:spPr>
        <a:xfrm>
          <a:off x="1538147" y="2632298"/>
          <a:ext cx="1993391" cy="199339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Low pass filter</a:t>
          </a:r>
          <a:endParaRPr lang="en-US" sz="2500" kern="1200"/>
        </a:p>
      </dsp:txBody>
      <dsp:txXfrm>
        <a:off x="1635456" y="2729607"/>
        <a:ext cx="1798773" cy="1798773"/>
      </dsp:txXfrm>
    </dsp:sp>
    <dsp:sp modelId="{F26B9226-3B33-44AC-B119-ABEFF219C3A4}">
      <dsp:nvSpPr>
        <dsp:cNvPr id="0" name=""/>
        <dsp:cNvSpPr/>
      </dsp:nvSpPr>
      <dsp:spPr>
        <a:xfrm>
          <a:off x="3684876" y="2632298"/>
          <a:ext cx="1993391" cy="199339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IN" sz="2500" kern="1200"/>
            <a:t>Complete </a:t>
          </a:r>
          <a:r>
            <a:rPr lang="en-IN" sz="2500" kern="1200">
              <a:latin typeface="Grandview Display"/>
            </a:rPr>
            <a:t>Circuit Integration</a:t>
          </a:r>
          <a:endParaRPr lang="en-US" sz="2500" kern="1200"/>
        </a:p>
      </dsp:txBody>
      <dsp:txXfrm>
        <a:off x="3782185" y="2729607"/>
        <a:ext cx="1798773" cy="1798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355A4-89D6-4333-ABCB-01510EBA6AE3}">
      <dsp:nvSpPr>
        <dsp:cNvPr id="0" name=""/>
        <dsp:cNvSpPr/>
      </dsp:nvSpPr>
      <dsp:spPr>
        <a:xfrm>
          <a:off x="0" y="1684"/>
          <a:ext cx="10353675" cy="85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CD4D6F-34EB-42FC-B7B5-5B0E1E572AD8}">
      <dsp:nvSpPr>
        <dsp:cNvPr id="0" name=""/>
        <dsp:cNvSpPr/>
      </dsp:nvSpPr>
      <dsp:spPr>
        <a:xfrm>
          <a:off x="258294" y="193804"/>
          <a:ext cx="469626" cy="469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A6896D0-141D-4596-995E-76388CE44286}">
      <dsp:nvSpPr>
        <dsp:cNvPr id="0" name=""/>
        <dsp:cNvSpPr/>
      </dsp:nvSpPr>
      <dsp:spPr>
        <a:xfrm>
          <a:off x="986216" y="1684"/>
          <a:ext cx="9367458" cy="85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68" tIns="90368" rIns="90368" bIns="90368"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panose="020F0502020204030204" pitchFamily="34" charset="0"/>
              <a:ea typeface="Calibri" panose="020F0502020204030204" pitchFamily="34" charset="0"/>
              <a:cs typeface="Calibri" panose="020F0502020204030204" pitchFamily="34" charset="0"/>
            </a:rPr>
            <a:t>What we want our mixer to do is to reduce the frequency of our input wave without attenuating its signal so that it is easier for us to perform amplification and filtering.</a:t>
          </a:r>
        </a:p>
      </dsp:txBody>
      <dsp:txXfrm>
        <a:off x="986216" y="1684"/>
        <a:ext cx="9367458" cy="853866"/>
      </dsp:txXfrm>
    </dsp:sp>
    <dsp:sp modelId="{7A179C27-D539-4D15-86A5-C8A55D3158DD}">
      <dsp:nvSpPr>
        <dsp:cNvPr id="0" name=""/>
        <dsp:cNvSpPr/>
      </dsp:nvSpPr>
      <dsp:spPr>
        <a:xfrm>
          <a:off x="0" y="1069018"/>
          <a:ext cx="10353675" cy="85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C6EB5-0BCF-42A9-8CE7-078191BCC1B6}">
      <dsp:nvSpPr>
        <dsp:cNvPr id="0" name=""/>
        <dsp:cNvSpPr/>
      </dsp:nvSpPr>
      <dsp:spPr>
        <a:xfrm>
          <a:off x="258294" y="1261138"/>
          <a:ext cx="469626" cy="469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CF5EC6-7D02-4B71-93BA-B0161D6709C6}">
      <dsp:nvSpPr>
        <dsp:cNvPr id="0" name=""/>
        <dsp:cNvSpPr/>
      </dsp:nvSpPr>
      <dsp:spPr>
        <a:xfrm>
          <a:off x="986216" y="1069018"/>
          <a:ext cx="9367458" cy="85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68" tIns="90368" rIns="90368" bIns="90368" numCol="1" spcCol="1270" anchor="ctr" anchorCtr="0">
          <a:noAutofit/>
        </a:bodyPr>
        <a:lstStyle/>
        <a:p>
          <a:pPr marL="0" lvl="0" indent="0" algn="l" defTabSz="666750">
            <a:lnSpc>
              <a:spcPct val="90000"/>
            </a:lnSpc>
            <a:spcBef>
              <a:spcPct val="0"/>
            </a:spcBef>
            <a:spcAft>
              <a:spcPct val="35000"/>
            </a:spcAft>
            <a:buNone/>
          </a:pPr>
          <a:r>
            <a:rPr lang="en-US" sz="1500" kern="1200"/>
            <a:t>We want the mixer to multiply the signals, because in the frequency domain, this results in convolution. So, when we take the Fourier transform of the output, we see frequency components at the sum and difference of the input RF signal and the Local Oscillator (LO) signal.</a:t>
          </a:r>
        </a:p>
      </dsp:txBody>
      <dsp:txXfrm>
        <a:off x="986216" y="1069018"/>
        <a:ext cx="9367458" cy="853866"/>
      </dsp:txXfrm>
    </dsp:sp>
    <dsp:sp modelId="{15F7FC77-BC4D-4001-8EA9-37D1FDC64C21}">
      <dsp:nvSpPr>
        <dsp:cNvPr id="0" name=""/>
        <dsp:cNvSpPr/>
      </dsp:nvSpPr>
      <dsp:spPr>
        <a:xfrm>
          <a:off x="0" y="2136351"/>
          <a:ext cx="10353675" cy="85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3B7DDE-8330-4054-A7F7-478990130930}">
      <dsp:nvSpPr>
        <dsp:cNvPr id="0" name=""/>
        <dsp:cNvSpPr/>
      </dsp:nvSpPr>
      <dsp:spPr>
        <a:xfrm>
          <a:off x="258294" y="2328471"/>
          <a:ext cx="469626" cy="469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580582-451F-47A4-B523-B927C0E9D3FE}">
      <dsp:nvSpPr>
        <dsp:cNvPr id="0" name=""/>
        <dsp:cNvSpPr/>
      </dsp:nvSpPr>
      <dsp:spPr>
        <a:xfrm>
          <a:off x="986216" y="2136351"/>
          <a:ext cx="9367458" cy="85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68" tIns="90368" rIns="90368" bIns="90368"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panose="020F0502020204030204" pitchFamily="34" charset="0"/>
              <a:ea typeface="Calibri" panose="020F0502020204030204" pitchFamily="34" charset="0"/>
              <a:cs typeface="Calibri" panose="020F0502020204030204" pitchFamily="34" charset="0"/>
            </a:rPr>
            <a:t>This is where the NMOS comes into play, we want a function where we can multiply both the RF input and the LO input(basically our cosine and sine generator). This comes to us in the form of the drain current equation for an NMOS in linear region</a:t>
          </a:r>
          <a:r>
            <a:rPr lang="en-US" sz="1500" kern="1200"/>
            <a:t>.</a:t>
          </a:r>
        </a:p>
      </dsp:txBody>
      <dsp:txXfrm>
        <a:off x="986216" y="2136351"/>
        <a:ext cx="9367458" cy="853866"/>
      </dsp:txXfrm>
    </dsp:sp>
    <dsp:sp modelId="{D0DB433F-86FF-4A07-92EA-787EA775CDCE}">
      <dsp:nvSpPr>
        <dsp:cNvPr id="0" name=""/>
        <dsp:cNvSpPr/>
      </dsp:nvSpPr>
      <dsp:spPr>
        <a:xfrm>
          <a:off x="0" y="3203685"/>
          <a:ext cx="10353675" cy="85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C1516-E622-4D4E-8C55-7403CF7F657D}">
      <dsp:nvSpPr>
        <dsp:cNvPr id="0" name=""/>
        <dsp:cNvSpPr/>
      </dsp:nvSpPr>
      <dsp:spPr>
        <a:xfrm>
          <a:off x="258294" y="3395805"/>
          <a:ext cx="469626" cy="4696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E4F8A0-8B30-4241-9E98-341C0D9E7EAB}">
      <dsp:nvSpPr>
        <dsp:cNvPr id="0" name=""/>
        <dsp:cNvSpPr/>
      </dsp:nvSpPr>
      <dsp:spPr>
        <a:xfrm>
          <a:off x="986216" y="3203685"/>
          <a:ext cx="9367458" cy="85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68" tIns="90368" rIns="90368" bIns="90368" numCol="1" spcCol="1270" anchor="ctr" anchorCtr="0">
          <a:noAutofit/>
        </a:bodyPr>
        <a:lstStyle/>
        <a:p>
          <a:pPr marL="0" lvl="0" indent="0" algn="l" defTabSz="666750">
            <a:lnSpc>
              <a:spcPct val="90000"/>
            </a:lnSpc>
            <a:spcBef>
              <a:spcPct val="0"/>
            </a:spcBef>
            <a:spcAft>
              <a:spcPct val="35000"/>
            </a:spcAft>
            <a:buNone/>
          </a:pPr>
          <a:r>
            <a:rPr lang="en-US" sz="1500" kern="1200"/>
            <a:t>Note that we specifically use the linear region here because in the linear region the MOSFET acts as a voltage controller resistor, it does not affect the signal much, however if we were to go into the saturation region, then we would see amplification and hence a distortion of the signal which is something that we don't want.</a:t>
          </a:r>
        </a:p>
      </dsp:txBody>
      <dsp:txXfrm>
        <a:off x="986216" y="3203685"/>
        <a:ext cx="9367458" cy="853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E3516-2035-4504-B82E-49EA3C7377D7}">
      <dsp:nvSpPr>
        <dsp:cNvPr id="0" name=""/>
        <dsp:cNvSpPr/>
      </dsp:nvSpPr>
      <dsp:spPr>
        <a:xfrm>
          <a:off x="1232" y="256945"/>
          <a:ext cx="2627848" cy="1576708"/>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What we want out of our high pass filter is for our LO oscillator to pass through easily, we also want it to have a low time constant so as to prevent large loading times or settling times. We also want to make it so that it is relatively easy to manufacture and can easily block DC offset.</a:t>
          </a:r>
        </a:p>
      </dsp:txBody>
      <dsp:txXfrm>
        <a:off x="47412" y="303125"/>
        <a:ext cx="2535488" cy="1484348"/>
      </dsp:txXfrm>
    </dsp:sp>
    <dsp:sp modelId="{AD97B85B-361D-4A77-85D0-D7EE9C3277FF}">
      <dsp:nvSpPr>
        <dsp:cNvPr id="0" name=""/>
        <dsp:cNvSpPr/>
      </dsp:nvSpPr>
      <dsp:spPr>
        <a:xfrm>
          <a:off x="2860331" y="719446"/>
          <a:ext cx="557103" cy="65170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860331" y="849787"/>
        <a:ext cx="389972" cy="391024"/>
      </dsp:txXfrm>
    </dsp:sp>
    <dsp:sp modelId="{DD623A99-AAF5-4D53-BFBA-C70D04BB470C}">
      <dsp:nvSpPr>
        <dsp:cNvPr id="0" name=""/>
        <dsp:cNvSpPr/>
      </dsp:nvSpPr>
      <dsp:spPr>
        <a:xfrm>
          <a:off x="3680219" y="256945"/>
          <a:ext cx="2627848" cy="1576708"/>
        </a:xfrm>
        <a:prstGeom prst="roundRect">
          <a:avLst>
            <a:gd name="adj" fmla="val 10000"/>
          </a:avLst>
        </a:prstGeom>
        <a:solidFill>
          <a:schemeClr val="accent5">
            <a:hueOff val="534349"/>
            <a:satOff val="-6292"/>
            <a:lumOff val="418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For this we chose to use a capacitor of value of 10 nF and a resistor of 100 k </a:t>
          </a:r>
          <a14:m xmlns:a14="http://schemas.microsoft.com/office/drawing/2010/main">
            <m:oMath xmlns:m="http://schemas.openxmlformats.org/officeDocument/2006/math">
              <m:r>
                <m:rPr>
                  <m:sty m:val="p"/>
                </m:rPr>
                <a:rPr lang="en-US" sz="1200" i="1" kern="1200" dirty="0" smtClean="0">
                  <a:latin typeface="Cambria Math" panose="02040503050406030204" pitchFamily="18" charset="0"/>
                </a:rPr>
                <m:t>Ω</m:t>
              </m:r>
              <m:r>
                <a:rPr lang="en-US" sz="1200" i="1" kern="1200" dirty="0" smtClean="0">
                  <a:latin typeface="Cambria Math" panose="02040503050406030204" pitchFamily="18" charset="0"/>
                </a:rPr>
                <m:t>.</m:t>
              </m:r>
            </m:oMath>
          </a14:m>
          <a:r>
            <a:rPr lang="en-US" sz="1200" kern="1200"/>
            <a:t> This gives us a cutoff frequency of 1.59 kHz, which sufficiently blocks lower frequencies and allows our 100 kHz LO wave to pass through. </a:t>
          </a:r>
        </a:p>
      </dsp:txBody>
      <dsp:txXfrm>
        <a:off x="3726399" y="303125"/>
        <a:ext cx="2535488" cy="1484348"/>
      </dsp:txXfrm>
    </dsp:sp>
    <dsp:sp modelId="{BA7A30BE-FF8F-40B1-998C-91A54F13AA53}">
      <dsp:nvSpPr>
        <dsp:cNvPr id="0" name=""/>
        <dsp:cNvSpPr/>
      </dsp:nvSpPr>
      <dsp:spPr>
        <a:xfrm rot="5400000">
          <a:off x="4715591" y="2017603"/>
          <a:ext cx="557103" cy="651706"/>
        </a:xfrm>
        <a:prstGeom prst="rightArrow">
          <a:avLst>
            <a:gd name="adj1" fmla="val 60000"/>
            <a:gd name="adj2" fmla="val 50000"/>
          </a:avLst>
        </a:prstGeom>
        <a:solidFill>
          <a:schemeClr val="accent5">
            <a:hueOff val="801524"/>
            <a:satOff val="-9438"/>
            <a:lumOff val="62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798631" y="2064905"/>
        <a:ext cx="391024" cy="389972"/>
      </dsp:txXfrm>
    </dsp:sp>
    <dsp:sp modelId="{51DC04E7-DFE5-4C09-93C7-A26A3A6A6E26}">
      <dsp:nvSpPr>
        <dsp:cNvPr id="0" name=""/>
        <dsp:cNvSpPr/>
      </dsp:nvSpPr>
      <dsp:spPr>
        <a:xfrm>
          <a:off x="3680219" y="2884793"/>
          <a:ext cx="2627848" cy="1576708"/>
        </a:xfrm>
        <a:prstGeom prst="roundRect">
          <a:avLst>
            <a:gd name="adj" fmla="val 10000"/>
          </a:avLst>
        </a:prstGeom>
        <a:solidFill>
          <a:schemeClr val="accent5">
            <a:hueOff val="1068698"/>
            <a:satOff val="-12584"/>
            <a:lumOff val="836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It can also be observed that the time constant is 1 MS, which is small enough so that the signal can settle down quickly. Also note that these are very common values and can easily be found f</a:t>
          </a:r>
          <a14:m xmlns:a14="http://schemas.microsoft.com/office/drawing/2010/main">
            <m:oMath xmlns:m="http://schemas.openxmlformats.org/officeDocument/2006/math">
              <m:r>
                <m:rPr>
                  <m:sty m:val="p"/>
                </m:rPr>
                <a:rPr lang="en-US" sz="1200" i="1" kern="1200" dirty="0" smtClean="0">
                  <a:latin typeface="Cambria Math" panose="02040503050406030204" pitchFamily="18" charset="0"/>
                </a:rPr>
                <m:t>abricated</m:t>
              </m:r>
            </m:oMath>
          </a14:m>
          <a:r>
            <a:rPr lang="en-US" sz="1200" kern="1200"/>
            <a:t> while providing good DC offset blocking.</a:t>
          </a:r>
        </a:p>
      </dsp:txBody>
      <dsp:txXfrm>
        <a:off x="3726399" y="2930973"/>
        <a:ext cx="2535488" cy="1484348"/>
      </dsp:txXfrm>
    </dsp:sp>
    <dsp:sp modelId="{1D154536-9519-47B3-81FC-7439653253CC}">
      <dsp:nvSpPr>
        <dsp:cNvPr id="0" name=""/>
        <dsp:cNvSpPr/>
      </dsp:nvSpPr>
      <dsp:spPr>
        <a:xfrm rot="10800000">
          <a:off x="2891865" y="3347294"/>
          <a:ext cx="557103" cy="651706"/>
        </a:xfrm>
        <a:prstGeom prst="rightArrow">
          <a:avLst>
            <a:gd name="adj1" fmla="val 60000"/>
            <a:gd name="adj2" fmla="val 50000"/>
          </a:avLst>
        </a:prstGeom>
        <a:solidFill>
          <a:schemeClr val="accent5">
            <a:hueOff val="1603047"/>
            <a:satOff val="-18876"/>
            <a:lumOff val="125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058996" y="3477635"/>
        <a:ext cx="389972" cy="391024"/>
      </dsp:txXfrm>
    </dsp:sp>
    <dsp:sp modelId="{32997C1B-8F45-4D2D-BF58-2B0EE7F63FF6}">
      <dsp:nvSpPr>
        <dsp:cNvPr id="0" name=""/>
        <dsp:cNvSpPr/>
      </dsp:nvSpPr>
      <dsp:spPr>
        <a:xfrm>
          <a:off x="1232" y="2884793"/>
          <a:ext cx="2627848" cy="1576708"/>
        </a:xfrm>
        <a:prstGeom prst="roundRect">
          <a:avLst>
            <a:gd name="adj" fmla="val 10000"/>
          </a:avLst>
        </a:prstGeom>
        <a:solidFill>
          <a:schemeClr val="accent5">
            <a:hueOff val="1603047"/>
            <a:satOff val="-18876"/>
            <a:lumOff val="1254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We also see that if we look from the</a:t>
          </a:r>
          <a14:m xmlns:a14="http://schemas.microsoft.com/office/drawing/2010/main">
            <m:oMath xmlns:m="http://schemas.openxmlformats.org/officeDocument/2006/math">
              <m:r>
                <a:rPr lang="en-US" sz="1200" i="1" kern="1200" dirty="0" smtClean="0">
                  <a:latin typeface="Cambria Math" panose="02040503050406030204" pitchFamily="18" charset="0"/>
                </a:rPr>
                <m:t> </m:t>
              </m:r>
              <m:sSub>
                <m:sSubPr>
                  <m:ctrlPr>
                    <a:rPr lang="en-US" sz="1200" i="1" kern="1200" dirty="0" smtClean="0">
                      <a:latin typeface="Cambria Math" panose="02040503050406030204" pitchFamily="18" charset="0"/>
                    </a:rPr>
                  </m:ctrlPr>
                </m:sSubPr>
                <m:e>
                  <m:r>
                    <a:rPr lang="en-US" sz="1200" i="1" kern="1200" dirty="0" smtClean="0">
                      <a:latin typeface="Cambria Math" panose="02040503050406030204" pitchFamily="18" charset="0"/>
                    </a:rPr>
                    <m:t>𝑉</m:t>
                  </m:r>
                </m:e>
                <m:sub>
                  <m:d>
                    <m:dPr>
                      <m:begChr m:val="{"/>
                      <m:endChr m:val="}"/>
                      <m:ctrlPr>
                        <a:rPr lang="en-US" sz="1200" i="1" kern="1200" dirty="0" smtClean="0">
                          <a:latin typeface="Cambria Math" panose="02040503050406030204" pitchFamily="18" charset="0"/>
                        </a:rPr>
                      </m:ctrlPr>
                    </m:dPr>
                    <m:e>
                      <m:r>
                        <a:rPr lang="en-US" sz="1200" i="1" kern="1200" dirty="0" smtClean="0">
                          <a:latin typeface="Cambria Math" panose="02040503050406030204" pitchFamily="18" charset="0"/>
                        </a:rPr>
                        <m:t>𝐵𝐼𝐴𝑆</m:t>
                      </m:r>
                    </m:e>
                  </m:d>
                </m:sub>
              </m:sSub>
            </m:oMath>
          </a14:m>
          <a:r>
            <a:rPr lang="en-US" sz="1200" kern="1200"/>
            <a:t> side, this conveniently acts as a low pass filter, so it also effectively blocks frequencies below 1.59 kHz which is good enough for our use case</a:t>
          </a:r>
        </a:p>
      </dsp:txBody>
      <dsp:txXfrm>
        <a:off x="47412" y="2930973"/>
        <a:ext cx="2535488" cy="14843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8719F-31CB-471F-BACF-815D3D7F3F0F}">
      <dsp:nvSpPr>
        <dsp:cNvPr id="0" name=""/>
        <dsp:cNvSpPr/>
      </dsp:nvSpPr>
      <dsp:spPr>
        <a:xfrm>
          <a:off x="5134550" y="3201398"/>
          <a:ext cx="1922898" cy="1922898"/>
        </a:xfrm>
        <a:prstGeom prst="ellipse">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observation</a:t>
          </a:r>
          <a:endParaRPr lang="en-IN" sz="2000" kern="1200"/>
        </a:p>
      </dsp:txBody>
      <dsp:txXfrm>
        <a:off x="5416152" y="3483000"/>
        <a:ext cx="1359694" cy="1359694"/>
      </dsp:txXfrm>
    </dsp:sp>
    <dsp:sp modelId="{02F0FD0F-33D5-42D1-90DD-0F4945864F8E}">
      <dsp:nvSpPr>
        <dsp:cNvPr id="0" name=""/>
        <dsp:cNvSpPr/>
      </dsp:nvSpPr>
      <dsp:spPr>
        <a:xfrm rot="16200000">
          <a:off x="5891385" y="2500022"/>
          <a:ext cx="409228" cy="65378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25400" dir="5400000" rotWithShape="0">
            <a:srgbClr val="000000">
              <a:alpha val="60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5952769" y="2692163"/>
        <a:ext cx="286460" cy="392271"/>
      </dsp:txXfrm>
    </dsp:sp>
    <dsp:sp modelId="{766577B8-D3E4-44CE-98C0-938D4E96AEE1}">
      <dsp:nvSpPr>
        <dsp:cNvPr id="0" name=""/>
        <dsp:cNvSpPr/>
      </dsp:nvSpPr>
      <dsp:spPr>
        <a:xfrm>
          <a:off x="4894188" y="25645"/>
          <a:ext cx="2403623" cy="2403623"/>
        </a:xfrm>
        <a:prstGeom prst="ellipse">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n/>
              <a:effectLst>
                <a:outerShdw blurRad="9525" dist="25400" dir="14640000" algn="tl" rotWithShape="0">
                  <a:prstClr val="black">
                    <a:alpha val="30000"/>
                  </a:prstClr>
                </a:outerShdw>
              </a:effectLst>
            </a:rPr>
            <a:t>Hence we can safely say that our mixer is working as designed and intended</a:t>
          </a:r>
          <a:endParaRPr lang="en-IN" sz="1200" kern="1200"/>
        </a:p>
      </dsp:txBody>
      <dsp:txXfrm>
        <a:off x="5246190" y="377647"/>
        <a:ext cx="1699619" cy="1699619"/>
      </dsp:txXfrm>
    </dsp:sp>
    <dsp:sp modelId="{441DECC6-C09E-4458-9CE6-C3CCC61668CC}">
      <dsp:nvSpPr>
        <dsp:cNvPr id="0" name=""/>
        <dsp:cNvSpPr/>
      </dsp:nvSpPr>
      <dsp:spPr>
        <a:xfrm rot="1800000">
          <a:off x="7048336" y="4503920"/>
          <a:ext cx="409228" cy="65378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25400" dir="5400000" rotWithShape="0">
            <a:srgbClr val="000000">
              <a:alpha val="60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7056560" y="4603985"/>
        <a:ext cx="286460" cy="392271"/>
      </dsp:txXfrm>
    </dsp:sp>
    <dsp:sp modelId="{377216DA-8408-4C55-A6DB-7424B2215F3B}">
      <dsp:nvSpPr>
        <dsp:cNvPr id="0" name=""/>
        <dsp:cNvSpPr/>
      </dsp:nvSpPr>
      <dsp:spPr>
        <a:xfrm>
          <a:off x="7436310" y="4428731"/>
          <a:ext cx="2403623" cy="2403623"/>
        </a:xfrm>
        <a:prstGeom prst="ellipse">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n/>
              <a:effectLst>
                <a:outerShdw blurRad="9525" dist="25400" dir="14640000" algn="tl" rotWithShape="0">
                  <a:prstClr val="black">
                    <a:alpha val="30000"/>
                  </a:prstClr>
                </a:outerShdw>
              </a:effectLst>
            </a:rPr>
            <a:t>From the FFT plots we can see that there is a new peak at the lower frequency end of the plot at the </a:t>
          </a:r>
          <a14:m xmlns:a14="http://schemas.microsoft.com/office/drawing/2010/main">
            <m:oMath xmlns:m="http://schemas.openxmlformats.org/officeDocument/2006/math">
              <m:d>
                <m:dPr>
                  <m:begChr m:val="|"/>
                  <m:endChr m:val="|"/>
                  <m:ctrlP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ctrlPr>
                </m:dPr>
                <m:e>
                  <m:sSub>
                    <m:sSubPr>
                      <m:ctrlP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ctrlPr>
                    </m:sSubPr>
                    <m:e>
                      <m: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t>𝑓</m:t>
                      </m:r>
                    </m:e>
                    <m:sub>
                      <m:d>
                        <m:dPr>
                          <m:begChr m:val="{"/>
                          <m:endChr m:val="}"/>
                          <m:ctrlP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ctrlPr>
                        </m:dPr>
                        <m:e>
                          <m: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t>𝑅𝐹</m:t>
                          </m:r>
                        </m:e>
                      </m:d>
                    </m:sub>
                  </m:sSub>
                  <m: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t>−</m:t>
                  </m:r>
                  <m:sSub>
                    <m:sSubPr>
                      <m:ctrlP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ctrlPr>
                    </m:sSubPr>
                    <m:e>
                      <m: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t>𝑓</m:t>
                      </m:r>
                    </m:e>
                    <m:sub>
                      <m:d>
                        <m:dPr>
                          <m:begChr m:val="{"/>
                          <m:endChr m:val="}"/>
                          <m:ctrlP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ctrlPr>
                        </m:dPr>
                        <m:e>
                          <m: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t>𝑂𝑆𝐶</m:t>
                          </m:r>
                        </m:e>
                      </m:d>
                    </m:sub>
                  </m:sSub>
                </m:e>
              </m:d>
            </m:oMath>
          </a14:m>
          <a:r>
            <a:rPr lang="en-US" sz="1200" kern="1200">
              <a:ln/>
              <a:effectLst>
                <a:outerShdw blurRad="9525" dist="25400" dir="14640000" algn="tl" rotWithShape="0">
                  <a:prstClr val="black">
                    <a:alpha val="30000"/>
                  </a:prstClr>
                </a:outerShdw>
              </a:effectLst>
            </a:rPr>
            <a:t> frequency as well as the contribution of the </a:t>
          </a:r>
          <a14:m xmlns:a14="http://schemas.microsoft.com/office/drawing/2010/main">
            <m:oMath xmlns:m="http://schemas.openxmlformats.org/officeDocument/2006/math">
              <m:d>
                <m:dPr>
                  <m:begChr m:val="|"/>
                  <m:endChr m:val="|"/>
                  <m:ctrlP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ctrlPr>
                </m:dPr>
                <m:e>
                  <m:sSub>
                    <m:sSubPr>
                      <m:ctrlP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ctrlPr>
                    </m:sSubPr>
                    <m:e>
                      <m: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t>𝑓</m:t>
                      </m:r>
                    </m:e>
                    <m:sub>
                      <m:d>
                        <m:dPr>
                          <m:begChr m:val="{"/>
                          <m:endChr m:val="}"/>
                          <m:ctrlP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ctrlPr>
                        </m:dPr>
                        <m:e>
                          <m: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t>𝑅𝐹</m:t>
                          </m:r>
                        </m:e>
                      </m:d>
                    </m:sub>
                  </m:sSub>
                  <m: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t>+</m:t>
                  </m:r>
                  <m:sSub>
                    <m:sSubPr>
                      <m:ctrlP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ctrlPr>
                    </m:sSubPr>
                    <m:e>
                      <m: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t>𝑓</m:t>
                      </m:r>
                    </m:e>
                    <m:sub>
                      <m:d>
                        <m:dPr>
                          <m:begChr m:val="{"/>
                          <m:endChr m:val="}"/>
                          <m:ctrlP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ctrlPr>
                        </m:dPr>
                        <m:e>
                          <m: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t>𝑂𝑆𝐶</m:t>
                          </m:r>
                        </m:e>
                      </m:d>
                    </m:sub>
                  </m:sSub>
                </m:e>
              </m:d>
              <m:r>
                <a:rPr lang="en-US" sz="1200" i="1" kern="1200" dirty="0" smtClean="0">
                  <a:ln/>
                  <a:effectLst>
                    <a:outerShdw blurRad="9525" dist="25400" dir="14640000" algn="tl" rotWithShape="0">
                      <a:prstClr val="black">
                        <a:alpha val="30000"/>
                      </a:prstClr>
                    </a:outerShdw>
                  </a:effectLst>
                  <a:latin typeface="Cambria Math" panose="02040503050406030204" pitchFamily="18" charset="0"/>
                </a:rPr>
                <m:t> </m:t>
              </m:r>
            </m:oMath>
          </a14:m>
          <a:r>
            <a:rPr lang="en-US" sz="1200" kern="1200">
              <a:ln/>
              <a:effectLst>
                <a:outerShdw blurRad="9525" dist="25400" dir="14640000" algn="tl" rotWithShape="0">
                  <a:prstClr val="black">
                    <a:alpha val="30000"/>
                  </a:prstClr>
                </a:outerShdw>
              </a:effectLst>
            </a:rPr>
            <a:t>frequency has increased as can be seen from the FFT plot.</a:t>
          </a:r>
          <a:endParaRPr lang="en-IN" sz="1200" kern="1200"/>
        </a:p>
      </dsp:txBody>
      <dsp:txXfrm>
        <a:off x="7788312" y="4780733"/>
        <a:ext cx="1699619" cy="1699619"/>
      </dsp:txXfrm>
    </dsp:sp>
    <dsp:sp modelId="{991D3F2E-856D-4DB2-B35F-568E1788FC82}">
      <dsp:nvSpPr>
        <dsp:cNvPr id="0" name=""/>
        <dsp:cNvSpPr/>
      </dsp:nvSpPr>
      <dsp:spPr>
        <a:xfrm rot="9000000">
          <a:off x="4734434" y="4503920"/>
          <a:ext cx="409228" cy="65378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25400" dir="5400000" rotWithShape="0">
            <a:srgbClr val="000000">
              <a:alpha val="60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848978" y="4603985"/>
        <a:ext cx="286460" cy="392271"/>
      </dsp:txXfrm>
    </dsp:sp>
    <dsp:sp modelId="{5D323529-CF23-4BD8-9DBE-A1E11B8EA44B}">
      <dsp:nvSpPr>
        <dsp:cNvPr id="0" name=""/>
        <dsp:cNvSpPr/>
      </dsp:nvSpPr>
      <dsp:spPr>
        <a:xfrm>
          <a:off x="2352065" y="4428731"/>
          <a:ext cx="2403623" cy="2403623"/>
        </a:xfrm>
        <a:prstGeom prst="ellipse">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n/>
              <a:effectLst>
                <a:outerShdw blurRad="9525" dist="25400" dir="14640000" algn="tl" rotWithShape="0">
                  <a:prstClr val="black">
                    <a:alpha val="30000"/>
                  </a:prstClr>
                </a:outerShdw>
              </a:effectLst>
            </a:rPr>
            <a:t>We can see from the transient run that the overall sine wave that we get is of a lower frequency, that is, the absolute value of the difference in the LO frequency and the RF frequency</a:t>
          </a:r>
          <a:endParaRPr lang="en-IN" sz="1200" kern="1200"/>
        </a:p>
      </dsp:txBody>
      <dsp:txXfrm>
        <a:off x="2704067" y="4780733"/>
        <a:ext cx="1699619" cy="16996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FBB28-E016-4246-8B67-D57DBADB7B3A}">
      <dsp:nvSpPr>
        <dsp:cNvPr id="0" name=""/>
        <dsp:cNvSpPr/>
      </dsp:nvSpPr>
      <dsp:spPr>
        <a:xfrm>
          <a:off x="1329" y="141569"/>
          <a:ext cx="4666401" cy="296316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00496D-4C09-4B95-B758-D1668D4AAAFD}">
      <dsp:nvSpPr>
        <dsp:cNvPr id="0" name=""/>
        <dsp:cNvSpPr/>
      </dsp:nvSpPr>
      <dsp:spPr>
        <a:xfrm>
          <a:off x="519818" y="634133"/>
          <a:ext cx="4666401" cy="2963164"/>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We see that for an input sine wave with amplitude 10Vpp and frequency 10kHz, the output wave has an output of roughly 1.9-2Vpp. </a:t>
          </a:r>
        </a:p>
      </dsp:txBody>
      <dsp:txXfrm>
        <a:off x="606606" y="720921"/>
        <a:ext cx="4492825" cy="2789588"/>
      </dsp:txXfrm>
    </dsp:sp>
    <dsp:sp modelId="{EE7655EA-01B5-4DA7-B544-DA29FC9EB501}">
      <dsp:nvSpPr>
        <dsp:cNvPr id="0" name=""/>
        <dsp:cNvSpPr/>
      </dsp:nvSpPr>
      <dsp:spPr>
        <a:xfrm>
          <a:off x="5704709" y="141569"/>
          <a:ext cx="4666401" cy="296316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76702D-612F-4EA9-889D-54FC03E2099A}">
      <dsp:nvSpPr>
        <dsp:cNvPr id="0" name=""/>
        <dsp:cNvSpPr/>
      </dsp:nvSpPr>
      <dsp:spPr>
        <a:xfrm>
          <a:off x="6223198" y="634133"/>
          <a:ext cx="4666401" cy="2963164"/>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This shows that for higher frequencies, there is very high attenuation of the input signal</a:t>
          </a:r>
        </a:p>
      </dsp:txBody>
      <dsp:txXfrm>
        <a:off x="6309986" y="720921"/>
        <a:ext cx="4492825" cy="278958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4479B-705B-4489-957E-7E8A228BDFA0}" type="datetime1">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83129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423574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752786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7745534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3859575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DA38F49-B3E2-4BF0-BEC7-C30D34ABBB8D}" type="datetime1">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3073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DA38F49-B3E2-4BF0-BEC7-C30D34ABBB8D}" type="datetime1">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7979439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7B66AD-7C08-490A-ADA4-B47E10FB2407}" type="datetime1">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19258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B95027-4255-49E7-9841-CD21BCC99996}" type="datetime1">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70409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89F774-3FA6-43B8-9241-99959C8FD463}" type="datetime1">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41197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0547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79ABC2-0180-4F3A-A895-A85BC724D472}" type="datetime1">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78102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EEA9BA-4E8F-439E-BEA4-91FBA01E3F5F}" type="datetime1">
              <a:rPr lang="en-US" smtClean="0"/>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88887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15BF18-0007-481C-AA29-413124BC3EE7}" type="datetime1">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64618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7397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32614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171BA-CC09-47C8-A6DF-F5C5CB59CEEC}" type="datetime1">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10760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DA38F49-B3E2-4BF0-BEC7-C30D34ABBB8D}" type="datetime1">
              <a:rPr lang="en-US" smtClean="0"/>
              <a:t>4/9/2025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4122182492"/>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libri" panose="020F0502020204030204" pitchFamily="34" charset="0"/>
          <a:ea typeface="Calibri" panose="020F0502020204030204" pitchFamily="34" charset="0"/>
          <a:cs typeface="Calibri" panose="020F0502020204030204" pitchFamily="34" charset="0"/>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libri" panose="020F0502020204030204" pitchFamily="34" charset="0"/>
          <a:ea typeface="Calibri" panose="020F0502020204030204" pitchFamily="34" charset="0"/>
          <a:cs typeface="Calibri" panose="020F0502020204030204" pitchFamily="34" charset="0"/>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libri" panose="020F0502020204030204" pitchFamily="34" charset="0"/>
          <a:ea typeface="Calibri" panose="020F0502020204030204" pitchFamily="34" charset="0"/>
          <a:cs typeface="Calibri" panose="020F0502020204030204" pitchFamily="34" charset="0"/>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libri" panose="020F0502020204030204" pitchFamily="34" charset="0"/>
          <a:ea typeface="Calibri" panose="020F0502020204030204" pitchFamily="34" charset="0"/>
          <a:cs typeface="Calibri" panose="020F0502020204030204" pitchFamily="34" charset="0"/>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libri" panose="020F0502020204030204" pitchFamily="34" charset="0"/>
          <a:ea typeface="Calibri" panose="020F0502020204030204" pitchFamily="34" charset="0"/>
          <a:cs typeface="Calibri" panose="020F0502020204030204" pitchFamily="34" charset="0"/>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4.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40.xml"/><Relationship Id="rId4" Type="http://schemas.openxmlformats.org/officeDocument/2006/relationships/diagramQuickStyle" Target="../diagrams/quickStyle4.xml"/><Relationship Id="rId9" Type="http://schemas.openxmlformats.org/officeDocument/2006/relationships/diagramQuickStyle" Target="../diagrams/quickStyle40.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png"/><Relationship Id="rId7" Type="http://schemas.openxmlformats.org/officeDocument/2006/relationships/diagramColors" Target="../diagrams/colors3.xml"/><Relationship Id="rId12" Type="http://schemas.openxmlformats.org/officeDocument/2006/relationships/diagramColors" Target="../diagrams/colors3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30.xml"/><Relationship Id="rId5" Type="http://schemas.openxmlformats.org/officeDocument/2006/relationships/diagramLayout" Target="../diagrams/layout3.xml"/><Relationship Id="rId10" Type="http://schemas.openxmlformats.org/officeDocument/2006/relationships/diagramLayout" Target="../diagrams/layout30.xml"/><Relationship Id="rId4" Type="http://schemas.openxmlformats.org/officeDocument/2006/relationships/diagramData" Target="../diagrams/data3.xml"/><Relationship Id="rId9"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1E0D-0002-3A60-7928-683D69E885B1}"/>
              </a:ext>
            </a:extLst>
          </p:cNvPr>
          <p:cNvSpPr>
            <a:spLocks noGrp="1"/>
          </p:cNvSpPr>
          <p:nvPr>
            <p:ph type="ctrTitle"/>
          </p:nvPr>
        </p:nvSpPr>
        <p:spPr>
          <a:xfrm>
            <a:off x="796655" y="192066"/>
            <a:ext cx="4670661" cy="3030842"/>
          </a:xfrm>
        </p:spPr>
        <p:txBody>
          <a:bodyPr>
            <a:normAutofit/>
          </a:bodyPr>
          <a:lstStyle/>
          <a:p>
            <a:r>
              <a:rPr lang="en-IN" sz="4800"/>
              <a:t>Quadrature Down Converter</a:t>
            </a:r>
            <a:endParaRPr lang="en-US" sz="4800"/>
          </a:p>
        </p:txBody>
      </p:sp>
      <p:sp>
        <p:nvSpPr>
          <p:cNvPr id="3" name="Subtitle 2">
            <a:extLst>
              <a:ext uri="{FF2B5EF4-FFF2-40B4-BE49-F238E27FC236}">
                <a16:creationId xmlns:a16="http://schemas.microsoft.com/office/drawing/2014/main" id="{DFAC2365-B5E1-B614-7591-9F0C154111EE}"/>
              </a:ext>
            </a:extLst>
          </p:cNvPr>
          <p:cNvSpPr>
            <a:spLocks noGrp="1"/>
          </p:cNvSpPr>
          <p:nvPr>
            <p:ph type="subTitle" idx="1"/>
          </p:nvPr>
        </p:nvSpPr>
        <p:spPr>
          <a:xfrm>
            <a:off x="807093" y="4605755"/>
            <a:ext cx="4670660" cy="1287887"/>
          </a:xfrm>
        </p:spPr>
        <p:txBody>
          <a:bodyPr>
            <a:normAutofit/>
          </a:bodyPr>
          <a:lstStyle/>
          <a:p>
            <a:r>
              <a:rPr lang="en-IN"/>
              <a:t>Analog Electronic Circuits (EC2.103)</a:t>
            </a:r>
          </a:p>
        </p:txBody>
      </p:sp>
      <p:pic>
        <p:nvPicPr>
          <p:cNvPr id="19" name="Picture 18" descr="Electronics protoboard">
            <a:extLst>
              <a:ext uri="{FF2B5EF4-FFF2-40B4-BE49-F238E27FC236}">
                <a16:creationId xmlns:a16="http://schemas.microsoft.com/office/drawing/2014/main" id="{29B8AC24-0DFE-AB16-5325-C23437581674}"/>
              </a:ext>
            </a:extLst>
          </p:cNvPr>
          <p:cNvPicPr>
            <a:picLocks noChangeAspect="1"/>
          </p:cNvPicPr>
          <p:nvPr/>
        </p:nvPicPr>
        <p:blipFill>
          <a:blip r:embed="rId2"/>
          <a:srcRect l="5370" r="39375" b="-1"/>
          <a:stretch/>
        </p:blipFill>
        <p:spPr>
          <a:xfrm>
            <a:off x="6515100" y="10"/>
            <a:ext cx="5676900" cy="6857990"/>
          </a:xfrm>
          <a:prstGeom prst="rect">
            <a:avLst/>
          </a:prstGeom>
        </p:spPr>
      </p:pic>
    </p:spTree>
    <p:extLst>
      <p:ext uri="{BB962C8B-B14F-4D97-AF65-F5344CB8AC3E}">
        <p14:creationId xmlns:p14="http://schemas.microsoft.com/office/powerpoint/2010/main" val="107510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35EDD-A421-BF10-7C89-7B4A9AD666A8}"/>
              </a:ext>
            </a:extLst>
          </p:cNvPr>
          <p:cNvSpPr>
            <a:spLocks noGrp="1"/>
          </p:cNvSpPr>
          <p:nvPr>
            <p:ph type="title"/>
          </p:nvPr>
        </p:nvSpPr>
        <p:spPr>
          <a:xfrm>
            <a:off x="913795" y="963506"/>
            <a:ext cx="3740815" cy="4827693"/>
          </a:xfrm>
        </p:spPr>
        <p:txBody>
          <a:bodyPr>
            <a:normAutofit/>
          </a:bodyPr>
          <a:lstStyle/>
          <a:p>
            <a:pPr algn="r"/>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Design Considerations and Process</a:t>
            </a:r>
            <a:endParaRPr lang="en-US"/>
          </a:p>
        </p:txBody>
      </p:sp>
      <p:cxnSp>
        <p:nvCxnSpPr>
          <p:cNvPr id="19" name="Straight Connector 18">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2DCBF0-9970-1EE0-9E38-D5258EBBFB1D}"/>
                  </a:ext>
                </a:extLst>
              </p:cNvPr>
              <p:cNvSpPr>
                <a:spLocks noGrp="1"/>
              </p:cNvSpPr>
              <p:nvPr>
                <p:ph idx="1"/>
              </p:nvPr>
            </p:nvSpPr>
            <p:spPr>
              <a:xfrm>
                <a:off x="5307765" y="963507"/>
                <a:ext cx="5959791" cy="4827694"/>
              </a:xfrm>
              <a:effectLst/>
            </p:spPr>
            <p:txBody>
              <a:bodyPr anchor="ctr">
                <a:normAutofit/>
              </a:bodyPr>
              <a:lstStyle/>
              <a:p>
                <a:pPr indent="-305435"/>
                <a:r>
                  <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a:cs typeface="Arial"/>
                  </a:rPr>
                  <a:t>Since we are using the TSMC 180mn process for our NMOS, our threshold voltage is 381 mV as per the SPICE model. So we can set our </a:t>
                </a:r>
                <a14:m>
                  <m:oMath xmlns:m="http://schemas.openxmlformats.org/officeDocument/2006/math">
                    <m:sSub>
                      <m:sSubPr>
                        <m:ctrlPr>
                          <a:rPr lang="en-US"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Cambria Math" panose="02040503050406030204" pitchFamily="18" charset="0"/>
                            <a:cs typeface="Arial"/>
                          </a:rPr>
                        </m:ctrlPr>
                      </m:sSubPr>
                      <m:e>
                        <m:r>
                          <a:rPr lang="en-US"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Cambria Math" panose="02040503050406030204" pitchFamily="18" charset="0"/>
                            <a:cs typeface="Arial"/>
                          </a:rPr>
                          <m:t>𝑉</m:t>
                        </m:r>
                      </m:e>
                      <m:sub>
                        <m:d>
                          <m:dPr>
                            <m:begChr m:val="{"/>
                            <m:endChr m:val="}"/>
                            <m:ctrlPr>
                              <a:rPr lang="en-US"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Cambria Math" panose="02040503050406030204" pitchFamily="18" charset="0"/>
                                <a:cs typeface="Arial"/>
                              </a:rPr>
                            </m:ctrlPr>
                          </m:dPr>
                          <m:e>
                            <m:r>
                              <a:rPr lang="en-US"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Cambria Math" panose="02040503050406030204" pitchFamily="18" charset="0"/>
                                <a:cs typeface="Arial"/>
                              </a:rPr>
                              <m:t>𝐵𝐼𝐴𝑆</m:t>
                            </m:r>
                          </m:e>
                        </m:d>
                      </m:sub>
                    </m:sSub>
                  </m:oMath>
                </a14:m>
                <a:r>
                  <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a:cs typeface="Arial"/>
                  </a:rPr>
                  <a:t> to around 0.5V so that it is weakly conducting and above the max drain voltage which would be </a:t>
                </a:r>
                <a14:m>
                  <m:oMath xmlns:m="http://schemas.openxmlformats.org/officeDocument/2006/math">
                    <m:r>
                      <a:rPr lang="en-US"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Cambria Math" panose="02040503050406030204" pitchFamily="18" charset="0"/>
                        <a:cs typeface="Arial"/>
                      </a:rPr>
                      <m:t>381+100=481 </m:t>
                    </m:r>
                    <m:r>
                      <a:rPr lang="en-US"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Cambria Math" panose="02040503050406030204" pitchFamily="18" charset="0"/>
                        <a:cs typeface="Arial"/>
                      </a:rPr>
                      <m:t>𝑚𝑉</m:t>
                    </m:r>
                  </m:oMath>
                </a14:m>
                <a:endPar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a:cs typeface="Arial"/>
                </a:endParaRPr>
              </a:p>
              <a:p>
                <a:pPr indent="-305435"/>
                <a:r>
                  <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With this we can go to linear region when the LO waveform is high and have the NMOS give no output when the LO waveform is LOW.</a:t>
                </a:r>
              </a:p>
              <a:p>
                <a:pPr marL="37465" indent="0">
                  <a:buNone/>
                </a:pPr>
                <a:endPar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p:txBody>
          </p:sp>
        </mc:Choice>
        <mc:Fallback xmlns="">
          <p:sp>
            <p:nvSpPr>
              <p:cNvPr id="3" name="Content Placeholder 2">
                <a:extLst>
                  <a:ext uri="{FF2B5EF4-FFF2-40B4-BE49-F238E27FC236}">
                    <a16:creationId xmlns:a16="http://schemas.microsoft.com/office/drawing/2014/main" id="{A92DCBF0-9970-1EE0-9E38-D5258EBBFB1D}"/>
                  </a:ext>
                </a:extLst>
              </p:cNvPr>
              <p:cNvSpPr>
                <a:spLocks noGrp="1" noRot="1" noChangeAspect="1" noMove="1" noResize="1" noEditPoints="1" noAdjustHandles="1" noChangeArrowheads="1" noChangeShapeType="1" noTextEdit="1"/>
              </p:cNvSpPr>
              <p:nvPr>
                <p:ph idx="1"/>
              </p:nvPr>
            </p:nvSpPr>
            <p:spPr>
              <a:xfrm>
                <a:off x="5307765" y="963507"/>
                <a:ext cx="5959791" cy="4827694"/>
              </a:xfrm>
              <a:blipFill>
                <a:blip r:embed="rId3"/>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3222713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082AC-3438-8488-88BA-F233D9E83098}"/>
              </a:ext>
            </a:extLst>
          </p:cNvPr>
          <p:cNvSpPr>
            <a:spLocks noGrp="1"/>
          </p:cNvSpPr>
          <p:nvPr>
            <p:ph type="title"/>
          </p:nvPr>
        </p:nvSpPr>
        <p:spPr>
          <a:xfrm>
            <a:off x="-2508134" y="96350"/>
            <a:ext cx="10353762" cy="97045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95 kHz Tran Run</a:t>
            </a:r>
            <a:endParaRPr lang="en-US"/>
          </a:p>
        </p:txBody>
      </p:sp>
      <p:pic>
        <p:nvPicPr>
          <p:cNvPr id="4" name="Content Placeholder 3">
            <a:extLst>
              <a:ext uri="{FF2B5EF4-FFF2-40B4-BE49-F238E27FC236}">
                <a16:creationId xmlns:a16="http://schemas.microsoft.com/office/drawing/2014/main" id="{C636CD98-A2FF-4939-E5C8-4C91E2203C20}"/>
              </a:ext>
            </a:extLst>
          </p:cNvPr>
          <p:cNvPicPr>
            <a:picLocks noGrp="1" noChangeAspect="1"/>
          </p:cNvPicPr>
          <p:nvPr>
            <p:ph idx="1"/>
          </p:nvPr>
        </p:nvPicPr>
        <p:blipFill rotWithShape="1">
          <a:blip r:embed="rId2"/>
          <a:srcRect/>
          <a:stretch/>
        </p:blipFill>
        <p:spPr>
          <a:xfrm>
            <a:off x="0" y="0"/>
            <a:ext cx="12191999" cy="6858000"/>
          </a:xfrm>
        </p:spPr>
      </p:pic>
    </p:spTree>
    <p:extLst>
      <p:ext uri="{BB962C8B-B14F-4D97-AF65-F5344CB8AC3E}">
        <p14:creationId xmlns:p14="http://schemas.microsoft.com/office/powerpoint/2010/main" val="66806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9B0E6-EC22-7641-88E4-FA131F74D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F71D6-AD7C-59BF-E3EC-A378608DD556}"/>
              </a:ext>
            </a:extLst>
          </p:cNvPr>
          <p:cNvSpPr>
            <a:spLocks noGrp="1"/>
          </p:cNvSpPr>
          <p:nvPr>
            <p:ph type="title"/>
          </p:nvPr>
        </p:nvSpPr>
        <p:spPr>
          <a:xfrm>
            <a:off x="0" y="0"/>
            <a:ext cx="4447477" cy="843815"/>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95 kHz FFT</a:t>
            </a:r>
            <a:endParaRPr lang="en-US"/>
          </a:p>
        </p:txBody>
      </p:sp>
      <p:pic>
        <p:nvPicPr>
          <p:cNvPr id="6" name="Content Placeholder 5">
            <a:extLst>
              <a:ext uri="{FF2B5EF4-FFF2-40B4-BE49-F238E27FC236}">
                <a16:creationId xmlns:a16="http://schemas.microsoft.com/office/drawing/2014/main" id="{0CA194E1-17F9-C347-942E-E3316198FBB1}"/>
              </a:ext>
            </a:extLst>
          </p:cNvPr>
          <p:cNvPicPr>
            <a:picLocks noGrp="1" noChangeAspect="1"/>
          </p:cNvPicPr>
          <p:nvPr>
            <p:ph idx="1"/>
          </p:nvPr>
        </p:nvPicPr>
        <p:blipFill>
          <a:blip r:embed="rId2"/>
          <a:stretch>
            <a:fillRect/>
          </a:stretch>
        </p:blipFill>
        <p:spPr>
          <a:xfrm>
            <a:off x="0" y="843815"/>
            <a:ext cx="12192000" cy="6014185"/>
          </a:xfrm>
        </p:spPr>
      </p:pic>
    </p:spTree>
    <p:extLst>
      <p:ext uri="{BB962C8B-B14F-4D97-AF65-F5344CB8AC3E}">
        <p14:creationId xmlns:p14="http://schemas.microsoft.com/office/powerpoint/2010/main" val="4175161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9C15F-4D3E-9A54-90B3-9BF21D736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A6165-01D1-8F44-78E6-679B44CD6824}"/>
              </a:ext>
            </a:extLst>
          </p:cNvPr>
          <p:cNvSpPr>
            <a:spLocks noGrp="1"/>
          </p:cNvSpPr>
          <p:nvPr>
            <p:ph type="title"/>
          </p:nvPr>
        </p:nvSpPr>
        <p:spPr>
          <a:xfrm>
            <a:off x="0" y="0"/>
            <a:ext cx="5590700" cy="829558"/>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97 kHz Tran Run</a:t>
            </a:r>
            <a:endParaRPr lang="en-US"/>
          </a:p>
        </p:txBody>
      </p:sp>
      <p:pic>
        <p:nvPicPr>
          <p:cNvPr id="6" name="Content Placeholder 5" descr="A screenshot of a computer&#10;&#10;AI-generated content may be incorrect.">
            <a:extLst>
              <a:ext uri="{FF2B5EF4-FFF2-40B4-BE49-F238E27FC236}">
                <a16:creationId xmlns:a16="http://schemas.microsoft.com/office/drawing/2014/main" id="{625BB8DB-D7CD-F1D3-BA26-9758B19AD338}"/>
              </a:ext>
            </a:extLst>
          </p:cNvPr>
          <p:cNvPicPr>
            <a:picLocks noGrp="1" noChangeAspect="1"/>
          </p:cNvPicPr>
          <p:nvPr>
            <p:ph idx="1"/>
          </p:nvPr>
        </p:nvPicPr>
        <p:blipFill>
          <a:blip r:embed="rId2"/>
          <a:stretch>
            <a:fillRect/>
          </a:stretch>
        </p:blipFill>
        <p:spPr>
          <a:xfrm>
            <a:off x="0" y="829558"/>
            <a:ext cx="12192000" cy="6028441"/>
          </a:xfrm>
        </p:spPr>
      </p:pic>
    </p:spTree>
    <p:extLst>
      <p:ext uri="{BB962C8B-B14F-4D97-AF65-F5344CB8AC3E}">
        <p14:creationId xmlns:p14="http://schemas.microsoft.com/office/powerpoint/2010/main" val="401752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3314C-BA32-84A4-AB52-785D7C795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60D81-7726-12C0-97AE-5C6E7F34F33F}"/>
              </a:ext>
            </a:extLst>
          </p:cNvPr>
          <p:cNvSpPr>
            <a:spLocks noGrp="1"/>
          </p:cNvSpPr>
          <p:nvPr>
            <p:ph type="title"/>
          </p:nvPr>
        </p:nvSpPr>
        <p:spPr>
          <a:xfrm>
            <a:off x="0" y="0"/>
            <a:ext cx="4723434" cy="870408"/>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97 kHz FFT</a:t>
            </a:r>
            <a:endParaRPr lang="en-US"/>
          </a:p>
        </p:txBody>
      </p:sp>
      <p:pic>
        <p:nvPicPr>
          <p:cNvPr id="5" name="Content Placeholder 4" descr="A screen shot of a sound wave&#10;&#10;AI-generated content may be incorrect.">
            <a:extLst>
              <a:ext uri="{FF2B5EF4-FFF2-40B4-BE49-F238E27FC236}">
                <a16:creationId xmlns:a16="http://schemas.microsoft.com/office/drawing/2014/main" id="{EC7CD7C7-6C36-BC25-DA45-88BF66815470}"/>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35037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7F8DB-ACB3-FC7C-710E-F06403E6FE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E890D9-8E6F-321A-BAAC-CD65A8A79FC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99 kHz Tran Run</a:t>
            </a:r>
            <a:endParaRPr lang="en-US"/>
          </a:p>
        </p:txBody>
      </p:sp>
      <p:pic>
        <p:nvPicPr>
          <p:cNvPr id="6" name="Content Placeholder 5">
            <a:extLst>
              <a:ext uri="{FF2B5EF4-FFF2-40B4-BE49-F238E27FC236}">
                <a16:creationId xmlns:a16="http://schemas.microsoft.com/office/drawing/2014/main" id="{87107794-BAA1-3BF5-601D-337EFBE2004D}"/>
              </a:ext>
            </a:extLst>
          </p:cNvPr>
          <p:cNvPicPr>
            <a:picLocks noGrp="1" noChangeAspect="1"/>
          </p:cNvPicPr>
          <p:nvPr>
            <p:ph idx="1"/>
          </p:nvPr>
        </p:nvPicPr>
        <p:blipFill>
          <a:blip r:embed="rId2"/>
          <a:stretch>
            <a:fillRect/>
          </a:stretch>
        </p:blipFill>
        <p:spPr>
          <a:xfrm>
            <a:off x="2049382" y="1732449"/>
            <a:ext cx="8082588" cy="4058751"/>
          </a:xfrm>
        </p:spPr>
      </p:pic>
    </p:spTree>
    <p:extLst>
      <p:ext uri="{BB962C8B-B14F-4D97-AF65-F5344CB8AC3E}">
        <p14:creationId xmlns:p14="http://schemas.microsoft.com/office/powerpoint/2010/main" val="362022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A932A-7263-52EF-883B-7FBB291D9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7EE376-504C-D073-7792-0CCAC16BD3A4}"/>
              </a:ext>
            </a:extLst>
          </p:cNvPr>
          <p:cNvSpPr>
            <a:spLocks noGrp="1"/>
          </p:cNvSpPr>
          <p:nvPr>
            <p:ph type="title"/>
          </p:nvPr>
        </p:nvSpPr>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99 kHz FFT</a:t>
            </a:r>
            <a:endParaRPr lang="en-US"/>
          </a:p>
        </p:txBody>
      </p:sp>
      <p:pic>
        <p:nvPicPr>
          <p:cNvPr id="6" name="Content Placeholder 5" descr="A screen shot of a computer&#10;&#10;AI-generated content may be incorrect.">
            <a:extLst>
              <a:ext uri="{FF2B5EF4-FFF2-40B4-BE49-F238E27FC236}">
                <a16:creationId xmlns:a16="http://schemas.microsoft.com/office/drawing/2014/main" id="{C6D2AF1E-968B-E68E-F289-0D249142CE0B}"/>
              </a:ext>
            </a:extLst>
          </p:cNvPr>
          <p:cNvPicPr>
            <a:picLocks noGrp="1" noChangeAspect="1"/>
          </p:cNvPicPr>
          <p:nvPr>
            <p:ph idx="1"/>
          </p:nvPr>
        </p:nvPicPr>
        <p:blipFill>
          <a:blip r:embed="rId2"/>
          <a:stretch>
            <a:fillRect/>
          </a:stretch>
        </p:blipFill>
        <p:spPr>
          <a:xfrm>
            <a:off x="945826" y="1732449"/>
            <a:ext cx="10289699" cy="4058751"/>
          </a:xfrm>
        </p:spPr>
      </p:pic>
    </p:spTree>
    <p:extLst>
      <p:ext uri="{BB962C8B-B14F-4D97-AF65-F5344CB8AC3E}">
        <p14:creationId xmlns:p14="http://schemas.microsoft.com/office/powerpoint/2010/main" val="702204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CE091-B71B-A181-E004-0569206629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F6F1D-09F1-DFB8-BD86-57DB3BF929B1}"/>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101 kHz Tran Run</a:t>
            </a:r>
            <a:endParaRPr lang="en-US"/>
          </a:p>
        </p:txBody>
      </p:sp>
      <p:pic>
        <p:nvPicPr>
          <p:cNvPr id="6" name="Content Placeholder 5">
            <a:extLst>
              <a:ext uri="{FF2B5EF4-FFF2-40B4-BE49-F238E27FC236}">
                <a16:creationId xmlns:a16="http://schemas.microsoft.com/office/drawing/2014/main" id="{A7B02A27-A48B-871A-29C6-6CE511A6C342}"/>
              </a:ext>
            </a:extLst>
          </p:cNvPr>
          <p:cNvPicPr>
            <a:picLocks noGrp="1" noChangeAspect="1"/>
          </p:cNvPicPr>
          <p:nvPr>
            <p:ph idx="1"/>
          </p:nvPr>
        </p:nvPicPr>
        <p:blipFill>
          <a:blip r:embed="rId2"/>
          <a:stretch>
            <a:fillRect/>
          </a:stretch>
        </p:blipFill>
        <p:spPr>
          <a:xfrm>
            <a:off x="2049382" y="1732449"/>
            <a:ext cx="8082588" cy="4058751"/>
          </a:xfrm>
        </p:spPr>
      </p:pic>
    </p:spTree>
    <p:extLst>
      <p:ext uri="{BB962C8B-B14F-4D97-AF65-F5344CB8AC3E}">
        <p14:creationId xmlns:p14="http://schemas.microsoft.com/office/powerpoint/2010/main" val="29425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312E-147B-EF74-A873-9A1F231A0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AC2F7-DAC3-F28F-535D-B43F85176D4D}"/>
              </a:ext>
            </a:extLst>
          </p:cNvPr>
          <p:cNvSpPr>
            <a:spLocks noGrp="1"/>
          </p:cNvSpPr>
          <p:nvPr>
            <p:ph type="title"/>
          </p:nvPr>
        </p:nvSpPr>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101 kHz FFT</a:t>
            </a:r>
            <a:endParaRPr lang="en-US"/>
          </a:p>
        </p:txBody>
      </p:sp>
      <p:pic>
        <p:nvPicPr>
          <p:cNvPr id="5" name="Content Placeholder 4">
            <a:extLst>
              <a:ext uri="{FF2B5EF4-FFF2-40B4-BE49-F238E27FC236}">
                <a16:creationId xmlns:a16="http://schemas.microsoft.com/office/drawing/2014/main" id="{B42F6F86-7783-2BC0-94C0-FD38B227CD49}"/>
              </a:ext>
            </a:extLst>
          </p:cNvPr>
          <p:cNvPicPr>
            <a:picLocks noGrp="1" noChangeAspect="1"/>
          </p:cNvPicPr>
          <p:nvPr>
            <p:ph idx="1"/>
          </p:nvPr>
        </p:nvPicPr>
        <p:blipFill>
          <a:blip r:embed="rId2"/>
          <a:stretch>
            <a:fillRect/>
          </a:stretch>
        </p:blipFill>
        <p:spPr>
          <a:xfrm>
            <a:off x="945826" y="1732449"/>
            <a:ext cx="10289699" cy="4058751"/>
          </a:xfrm>
        </p:spPr>
      </p:pic>
    </p:spTree>
    <p:extLst>
      <p:ext uri="{BB962C8B-B14F-4D97-AF65-F5344CB8AC3E}">
        <p14:creationId xmlns:p14="http://schemas.microsoft.com/office/powerpoint/2010/main" val="2054370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70A0-5A96-6A49-8961-26ABEEA634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B5C2A4-A17D-CCE1-B9EE-4D41CDC162D9}"/>
              </a:ext>
            </a:extLst>
          </p:cNvPr>
          <p:cNvSpPr>
            <a:spLocks noGrp="1"/>
          </p:cNvSpPr>
          <p:nvPr>
            <p:ph type="title"/>
          </p:nvPr>
        </p:nvSpPr>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101 kHz FFT</a:t>
            </a:r>
            <a:endParaRPr lang="en-US"/>
          </a:p>
        </p:txBody>
      </p:sp>
      <p:pic>
        <p:nvPicPr>
          <p:cNvPr id="5" name="Content Placeholder 4" descr="A screen shot of a computer&#10;&#10;AI-generated content may be incorrect.">
            <a:extLst>
              <a:ext uri="{FF2B5EF4-FFF2-40B4-BE49-F238E27FC236}">
                <a16:creationId xmlns:a16="http://schemas.microsoft.com/office/drawing/2014/main" id="{CC22394D-E048-0A69-0034-B3537BD49A20}"/>
              </a:ext>
            </a:extLst>
          </p:cNvPr>
          <p:cNvPicPr>
            <a:picLocks noGrp="1" noChangeAspect="1"/>
          </p:cNvPicPr>
          <p:nvPr>
            <p:ph idx="1"/>
          </p:nvPr>
        </p:nvPicPr>
        <p:blipFill>
          <a:blip r:embed="rId2"/>
          <a:stretch>
            <a:fillRect/>
          </a:stretch>
        </p:blipFill>
        <p:spPr>
          <a:xfrm>
            <a:off x="945826" y="1732449"/>
            <a:ext cx="10289699" cy="4058751"/>
          </a:xfrm>
        </p:spPr>
      </p:pic>
    </p:spTree>
    <p:extLst>
      <p:ext uri="{BB962C8B-B14F-4D97-AF65-F5344CB8AC3E}">
        <p14:creationId xmlns:p14="http://schemas.microsoft.com/office/powerpoint/2010/main" val="118156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FA70-834E-FCB4-8D2C-329216CFAD4F}"/>
              </a:ext>
            </a:extLst>
          </p:cNvPr>
          <p:cNvSpPr>
            <a:spLocks noGrp="1"/>
          </p:cNvSpPr>
          <p:nvPr>
            <p:ph type="title"/>
          </p:nvPr>
        </p:nvSpPr>
        <p:spPr>
          <a:xfrm>
            <a:off x="564665" y="1409307"/>
            <a:ext cx="5852160" cy="1097280"/>
          </a:xfrm>
        </p:spPr>
        <p:txBody>
          <a:bodyPr anchor="t">
            <a:normAutofit/>
          </a:bodyPr>
          <a:lstStyle/>
          <a:p>
            <a:r>
              <a:rPr lang="en-IN">
                <a:latin typeface="Times New Roman"/>
                <a:cs typeface="Times New Roman"/>
              </a:rPr>
              <a:t>Team Members</a:t>
            </a:r>
            <a:endParaRPr lang="en-US"/>
          </a:p>
        </p:txBody>
      </p:sp>
      <p:sp>
        <p:nvSpPr>
          <p:cNvPr id="3" name="Content Placeholder 2">
            <a:extLst>
              <a:ext uri="{FF2B5EF4-FFF2-40B4-BE49-F238E27FC236}">
                <a16:creationId xmlns:a16="http://schemas.microsoft.com/office/drawing/2014/main" id="{03A75346-8051-4C08-15D0-1EFB9FD5C00E}"/>
              </a:ext>
            </a:extLst>
          </p:cNvPr>
          <p:cNvSpPr>
            <a:spLocks noGrp="1"/>
          </p:cNvSpPr>
          <p:nvPr>
            <p:ph idx="1"/>
          </p:nvPr>
        </p:nvSpPr>
        <p:spPr>
          <a:xfrm>
            <a:off x="640080" y="3019735"/>
            <a:ext cx="5852160" cy="1835069"/>
          </a:xfrm>
        </p:spPr>
        <p:txBody>
          <a:bodyPr vert="horz" lIns="91440" tIns="45720" rIns="91440" bIns="45720" rtlCol="0" anchor="t">
            <a:normAutofit/>
          </a:bodyPr>
          <a:lstStyle/>
          <a:p>
            <a:pPr marL="380365" indent="-342900"/>
            <a:r>
              <a:rPr lang="en-IN">
                <a:ln>
                  <a:solidFill>
                    <a:prstClr val="black">
                      <a:lumMod val="75000"/>
                      <a:lumOff val="25000"/>
                      <a:alpha val="10000"/>
                    </a:prstClr>
                  </a:solidFill>
                </a:ln>
                <a:effectLst>
                  <a:outerShdw blurRad="9525" dist="25400" dir="14640000" algn="tl" rotWithShape="0">
                    <a:prstClr val="black">
                      <a:alpha val="30000"/>
                    </a:prstClr>
                  </a:outerShdw>
                </a:effectLst>
                <a:latin typeface="Calibri"/>
                <a:ea typeface="Calibri"/>
                <a:cs typeface="Calibri"/>
              </a:rPr>
              <a:t>Ravi Kumar Sahu </a:t>
            </a:r>
          </a:p>
          <a:p>
            <a:pPr marL="380365" indent="-342900"/>
            <a:r>
              <a:rPr lang="en-IN">
                <a:ln>
                  <a:solidFill>
                    <a:prstClr val="black">
                      <a:lumMod val="75000"/>
                      <a:lumOff val="25000"/>
                      <a:alpha val="10000"/>
                    </a:prstClr>
                  </a:solidFill>
                </a:ln>
                <a:effectLst>
                  <a:outerShdw blurRad="9525" dist="25400" dir="14640000" algn="tl" rotWithShape="0">
                    <a:prstClr val="black">
                      <a:alpha val="30000"/>
                    </a:prstClr>
                  </a:outerShdw>
                </a:effectLst>
                <a:latin typeface="Calibri"/>
                <a:ea typeface="Calibri"/>
                <a:cs typeface="Calibri"/>
              </a:rPr>
              <a:t> Nav Singhal (2024102004) </a:t>
            </a:r>
          </a:p>
          <a:p>
            <a:pPr marL="380365" indent="-342900"/>
            <a:r>
              <a:rPr lang="en-IN">
                <a:ln>
                  <a:solidFill>
                    <a:prstClr val="black">
                      <a:lumMod val="75000"/>
                      <a:lumOff val="25000"/>
                      <a:alpha val="10000"/>
                    </a:prstClr>
                  </a:solidFill>
                </a:ln>
                <a:effectLst>
                  <a:outerShdw blurRad="9525" dist="25400" dir="14640000" algn="tl" rotWithShape="0">
                    <a:prstClr val="black">
                      <a:alpha val="30000"/>
                    </a:prstClr>
                  </a:outerShdw>
                </a:effectLst>
                <a:latin typeface="Calibri"/>
                <a:ea typeface="Calibri"/>
                <a:cs typeface="Calibri"/>
              </a:rPr>
              <a:t>Anuj Kumar Tiwari (2024102021)</a:t>
            </a:r>
            <a:endParaRPr lang="en-US"/>
          </a:p>
          <a:p>
            <a:pPr marL="502920" lvl="2" indent="0">
              <a:buNone/>
            </a:pPr>
            <a:endParaRPr lang="en-IN"/>
          </a:p>
        </p:txBody>
      </p:sp>
      <p:pic>
        <p:nvPicPr>
          <p:cNvPr id="5" name="Picture 4" descr="A page in a planner">
            <a:extLst>
              <a:ext uri="{FF2B5EF4-FFF2-40B4-BE49-F238E27FC236}">
                <a16:creationId xmlns:a16="http://schemas.microsoft.com/office/drawing/2014/main" id="{797BDB1B-3385-E197-4D31-C498DF428BC0}"/>
              </a:ext>
            </a:extLst>
          </p:cNvPr>
          <p:cNvPicPr>
            <a:picLocks noChangeAspect="1"/>
          </p:cNvPicPr>
          <p:nvPr/>
        </p:nvPicPr>
        <p:blipFill>
          <a:blip r:embed="rId2"/>
          <a:srcRect l="22733" r="30096" b="-1"/>
          <a:stretch/>
        </p:blipFill>
        <p:spPr>
          <a:xfrm>
            <a:off x="7345680" y="10"/>
            <a:ext cx="4846320" cy="6857990"/>
          </a:xfrm>
          <a:prstGeom prst="rect">
            <a:avLst/>
          </a:prstGeom>
        </p:spPr>
      </p:pic>
    </p:spTree>
    <p:extLst>
      <p:ext uri="{BB962C8B-B14F-4D97-AF65-F5344CB8AC3E}">
        <p14:creationId xmlns:p14="http://schemas.microsoft.com/office/powerpoint/2010/main" val="1837976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304AD-3475-87DC-DE6F-3140CE12B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D3ED8B-AB9F-1BCF-68A8-C155E9D0281C}"/>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102 kHz Tran Run</a:t>
            </a:r>
            <a:endParaRPr lang="en-US"/>
          </a:p>
        </p:txBody>
      </p:sp>
      <p:pic>
        <p:nvPicPr>
          <p:cNvPr id="6" name="Content Placeholder 5">
            <a:extLst>
              <a:ext uri="{FF2B5EF4-FFF2-40B4-BE49-F238E27FC236}">
                <a16:creationId xmlns:a16="http://schemas.microsoft.com/office/drawing/2014/main" id="{5601F0DF-30BE-80AC-69F2-25E3E6C54338}"/>
              </a:ext>
            </a:extLst>
          </p:cNvPr>
          <p:cNvPicPr>
            <a:picLocks noGrp="1" noChangeAspect="1"/>
          </p:cNvPicPr>
          <p:nvPr>
            <p:ph idx="1"/>
          </p:nvPr>
        </p:nvPicPr>
        <p:blipFill>
          <a:blip r:embed="rId2"/>
          <a:stretch>
            <a:fillRect/>
          </a:stretch>
        </p:blipFill>
        <p:spPr>
          <a:xfrm>
            <a:off x="2049382" y="1732449"/>
            <a:ext cx="8082588" cy="4058751"/>
          </a:xfrm>
        </p:spPr>
      </p:pic>
    </p:spTree>
    <p:extLst>
      <p:ext uri="{BB962C8B-B14F-4D97-AF65-F5344CB8AC3E}">
        <p14:creationId xmlns:p14="http://schemas.microsoft.com/office/powerpoint/2010/main" val="1014475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00175-809F-35A9-163E-A590B2EDED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57380-91CA-C7A6-D968-449742A46187}"/>
              </a:ext>
            </a:extLst>
          </p:cNvPr>
          <p:cNvSpPr>
            <a:spLocks noGrp="1"/>
          </p:cNvSpPr>
          <p:nvPr>
            <p:ph type="title"/>
          </p:nvPr>
        </p:nvSpPr>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102 kHz FFT</a:t>
            </a:r>
            <a:endParaRPr lang="en-US"/>
          </a:p>
        </p:txBody>
      </p:sp>
      <p:pic>
        <p:nvPicPr>
          <p:cNvPr id="9" name="Content Placeholder 8">
            <a:extLst>
              <a:ext uri="{FF2B5EF4-FFF2-40B4-BE49-F238E27FC236}">
                <a16:creationId xmlns:a16="http://schemas.microsoft.com/office/drawing/2014/main" id="{5F82EE13-8613-DC66-629A-217EA5A4285C}"/>
              </a:ext>
            </a:extLst>
          </p:cNvPr>
          <p:cNvPicPr>
            <a:picLocks noGrp="1" noChangeAspect="1"/>
          </p:cNvPicPr>
          <p:nvPr>
            <p:ph idx="1"/>
          </p:nvPr>
        </p:nvPicPr>
        <p:blipFill>
          <a:blip r:embed="rId2"/>
          <a:stretch>
            <a:fillRect/>
          </a:stretch>
        </p:blipFill>
        <p:spPr>
          <a:xfrm>
            <a:off x="945826" y="1755309"/>
            <a:ext cx="10289699" cy="4058751"/>
          </a:xfrm>
        </p:spPr>
      </p:pic>
    </p:spTree>
    <p:extLst>
      <p:ext uri="{BB962C8B-B14F-4D97-AF65-F5344CB8AC3E}">
        <p14:creationId xmlns:p14="http://schemas.microsoft.com/office/powerpoint/2010/main" val="2570513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D3CDC-50AE-EE1D-84A8-E2829707F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C4E05-181D-836B-1A7B-95F6166E3DF1}"/>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105 kHz Tran Run</a:t>
            </a:r>
            <a:endParaRPr lang="en-US"/>
          </a:p>
        </p:txBody>
      </p:sp>
      <p:pic>
        <p:nvPicPr>
          <p:cNvPr id="6" name="Content Placeholder 5">
            <a:extLst>
              <a:ext uri="{FF2B5EF4-FFF2-40B4-BE49-F238E27FC236}">
                <a16:creationId xmlns:a16="http://schemas.microsoft.com/office/drawing/2014/main" id="{C3320018-4975-2B05-56F5-9242495A3FDA}"/>
              </a:ext>
            </a:extLst>
          </p:cNvPr>
          <p:cNvPicPr>
            <a:picLocks noGrp="1" noChangeAspect="1"/>
          </p:cNvPicPr>
          <p:nvPr>
            <p:ph idx="1"/>
          </p:nvPr>
        </p:nvPicPr>
        <p:blipFill>
          <a:blip r:embed="rId2"/>
          <a:stretch>
            <a:fillRect/>
          </a:stretch>
        </p:blipFill>
        <p:spPr>
          <a:xfrm>
            <a:off x="2049382" y="1732449"/>
            <a:ext cx="8082588" cy="4058751"/>
          </a:xfrm>
        </p:spPr>
      </p:pic>
    </p:spTree>
    <p:extLst>
      <p:ext uri="{BB962C8B-B14F-4D97-AF65-F5344CB8AC3E}">
        <p14:creationId xmlns:p14="http://schemas.microsoft.com/office/powerpoint/2010/main" val="3524531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07260-CED8-86EF-C946-05C20967BC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73CC1F-E424-8BEB-D835-B87B17DE7B87}"/>
              </a:ext>
            </a:extLst>
          </p:cNvPr>
          <p:cNvSpPr>
            <a:spLocks noGrp="1"/>
          </p:cNvSpPr>
          <p:nvPr>
            <p:ph type="title"/>
          </p:nvPr>
        </p:nvSpPr>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105 kHz FFT</a:t>
            </a:r>
            <a:endParaRPr lang="en-US"/>
          </a:p>
        </p:txBody>
      </p:sp>
      <p:pic>
        <p:nvPicPr>
          <p:cNvPr id="5" name="Content Placeholder 4">
            <a:extLst>
              <a:ext uri="{FF2B5EF4-FFF2-40B4-BE49-F238E27FC236}">
                <a16:creationId xmlns:a16="http://schemas.microsoft.com/office/drawing/2014/main" id="{9936A716-13C5-CB97-FD48-4236002510F7}"/>
              </a:ext>
            </a:extLst>
          </p:cNvPr>
          <p:cNvPicPr>
            <a:picLocks noGrp="1" noChangeAspect="1"/>
          </p:cNvPicPr>
          <p:nvPr>
            <p:ph idx="1"/>
          </p:nvPr>
        </p:nvPicPr>
        <p:blipFill>
          <a:blip r:embed="rId2"/>
          <a:stretch>
            <a:fillRect/>
          </a:stretch>
        </p:blipFill>
        <p:spPr>
          <a:xfrm>
            <a:off x="945826" y="1732449"/>
            <a:ext cx="10289699" cy="4058751"/>
          </a:xfrm>
        </p:spPr>
      </p:pic>
    </p:spTree>
    <p:extLst>
      <p:ext uri="{BB962C8B-B14F-4D97-AF65-F5344CB8AC3E}">
        <p14:creationId xmlns:p14="http://schemas.microsoft.com/office/powerpoint/2010/main" val="978695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F1B81027-91CE-7930-558D-7452EA74BEB6}"/>
                  </a:ext>
                </a:extLst>
              </p:cNvPr>
              <p:cNvGraphicFramePr/>
              <p:nvPr>
                <p:extLst>
                  <p:ext uri="{D42A27DB-BD31-4B8C-83A1-F6EECF244321}">
                    <p14:modId xmlns:p14="http://schemas.microsoft.com/office/powerpoint/2010/main" val="2839336295"/>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F1B81027-91CE-7930-558D-7452EA74BEB6}"/>
                  </a:ext>
                </a:extLst>
              </p:cNvPr>
              <p:cNvGraphicFramePr/>
              <p:nvPr>
                <p:extLst>
                  <p:ext uri="{D42A27DB-BD31-4B8C-83A1-F6EECF244321}">
                    <p14:modId xmlns:p14="http://schemas.microsoft.com/office/powerpoint/2010/main" val="2839336295"/>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3851724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AC19-B937-9811-8635-CCA0D43CB91C}"/>
              </a:ext>
            </a:extLst>
          </p:cNvPr>
          <p:cNvSpPr>
            <a:spLocks noGrp="1"/>
          </p:cNvSpPr>
          <p:nvPr>
            <p:ph type="title"/>
          </p:nvPr>
        </p:nvSpPr>
        <p:spPr>
          <a:xfrm>
            <a:off x="5496821" y="1371600"/>
            <a:ext cx="6034187" cy="1097280"/>
          </a:xfrm>
        </p:spPr>
        <p:txBody>
          <a:bodyPr>
            <a:normAutofit/>
          </a:bodyPr>
          <a:lstStyle/>
          <a:p>
            <a:pPr algn="ctr"/>
            <a:r>
              <a:rPr lang="en-IN">
                <a:latin typeface="Times New Roman"/>
                <a:cs typeface="Times New Roman"/>
              </a:rPr>
              <a:t>Low Pass Filter</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C5C323-0119-BDE0-54F1-B2BFD8B7C491}"/>
                  </a:ext>
                </a:extLst>
              </p:cNvPr>
              <p:cNvSpPr>
                <a:spLocks noGrp="1"/>
              </p:cNvSpPr>
              <p:nvPr>
                <p:ph idx="1"/>
              </p:nvPr>
            </p:nvSpPr>
            <p:spPr>
              <a:xfrm>
                <a:off x="5496821" y="2633236"/>
                <a:ext cx="6034187" cy="3664687"/>
              </a:xfrm>
            </p:spPr>
            <p:style>
              <a:lnRef idx="1">
                <a:schemeClr val="dk1"/>
              </a:lnRef>
              <a:fillRef idx="2">
                <a:schemeClr val="dk1"/>
              </a:fillRef>
              <a:effectRef idx="1">
                <a:schemeClr val="dk1"/>
              </a:effectRef>
              <a:fontRef idx="minor">
                <a:schemeClr val="dk1"/>
              </a:fontRef>
            </p:style>
            <p:txBody>
              <a:bodyPr vert="horz" lIns="91440" tIns="45720" rIns="91440" bIns="45720" rtlCol="0">
                <a:normAutofit/>
              </a:bodyPr>
              <a:lstStyle/>
              <a:p>
                <a:pPr>
                  <a:lnSpc>
                    <a:spcPct val="110000"/>
                  </a:lnSpc>
                </a:pPr>
                <a:r>
                  <a:rPr lang="en-IN" sz="1400">
                    <a:solidFill>
                      <a:schemeClr val="bg2"/>
                    </a:solidFill>
                    <a:latin typeface="Calibri"/>
                    <a:ea typeface="Calibri"/>
                    <a:cs typeface="Calibri"/>
                  </a:rPr>
                  <a:t>The –3 dB frequency is given by</a:t>
                </a:r>
                <a:endParaRPr lang="en-IN" sz="1400">
                  <a:solidFill>
                    <a:schemeClr val="bg2"/>
                  </a:solidFill>
                </a:endParaRPr>
              </a:p>
              <a:p>
                <a:pPr>
                  <a:lnSpc>
                    <a:spcPct val="110000"/>
                  </a:lnSpc>
                </a:pPr>
                <a14:m>
                  <m:oMath xmlns:m="http://schemas.openxmlformats.org/officeDocument/2006/math">
                    <m:sSub>
                      <m:sSubPr>
                        <m:ctrlPr>
                          <a:rPr lang="en-IN" sz="1400" i="1" dirty="0" smtClean="0">
                            <a:solidFill>
                              <a:schemeClr val="bg2"/>
                            </a:solidFill>
                            <a:latin typeface="Cambria Math" panose="02040503050406030204" pitchFamily="18" charset="0"/>
                            <a:ea typeface="Calibri"/>
                            <a:cs typeface="Calibri"/>
                          </a:rPr>
                        </m:ctrlPr>
                      </m:sSubPr>
                      <m:e>
                        <m:r>
                          <a:rPr lang="en-IN" sz="1400" i="1" dirty="0" smtClean="0">
                            <a:solidFill>
                              <a:schemeClr val="bg2"/>
                            </a:solidFill>
                            <a:latin typeface="Cambria Math" panose="02040503050406030204" pitchFamily="18" charset="0"/>
                            <a:ea typeface="Calibri"/>
                            <a:cs typeface="Calibri"/>
                          </a:rPr>
                          <m:t>𝑓</m:t>
                        </m:r>
                      </m:e>
                      <m:sub>
                        <m:r>
                          <a:rPr lang="en-IN" sz="1400" i="1" dirty="0" smtClean="0">
                            <a:solidFill>
                              <a:schemeClr val="bg2"/>
                            </a:solidFill>
                            <a:latin typeface="Cambria Math" panose="02040503050406030204" pitchFamily="18" charset="0"/>
                            <a:ea typeface="Calibri"/>
                            <a:cs typeface="Calibri"/>
                          </a:rPr>
                          <m:t>𝑐</m:t>
                        </m:r>
                      </m:sub>
                    </m:sSub>
                    <m:r>
                      <a:rPr lang="en-IN" sz="1400" i="1" dirty="0" smtClean="0">
                        <a:solidFill>
                          <a:schemeClr val="bg2"/>
                        </a:solidFill>
                        <a:latin typeface="Cambria Math" panose="02040503050406030204" pitchFamily="18" charset="0"/>
                        <a:ea typeface="Calibri"/>
                        <a:cs typeface="Calibri"/>
                      </a:rPr>
                      <m:t>=</m:t>
                    </m:r>
                    <m:f>
                      <m:fPr>
                        <m:ctrlPr>
                          <a:rPr lang="en-IN" i="1">
                            <a:solidFill>
                              <a:schemeClr val="bg2"/>
                            </a:solidFill>
                            <a:latin typeface="Cambria Math" panose="02040503050406030204" pitchFamily="18" charset="0"/>
                          </a:rPr>
                        </m:ctrlPr>
                      </m:fPr>
                      <m:num>
                        <m:r>
                          <a:rPr lang="en-IN" i="1">
                            <a:solidFill>
                              <a:schemeClr val="bg2"/>
                            </a:solidFill>
                            <a:latin typeface="Cambria Math" panose="02040503050406030204" pitchFamily="18" charset="0"/>
                          </a:rPr>
                          <m:t>1</m:t>
                        </m:r>
                      </m:num>
                      <m:den>
                        <m:r>
                          <a:rPr lang="en-IN" i="1">
                            <a:solidFill>
                              <a:schemeClr val="bg2"/>
                            </a:solidFill>
                            <a:latin typeface="Cambria Math" panose="02040503050406030204" pitchFamily="18" charset="0"/>
                          </a:rPr>
                          <m:t>2</m:t>
                        </m:r>
                        <m:r>
                          <m:rPr>
                            <m:sty m:val="p"/>
                          </m:rPr>
                          <a:rPr lang="en-IN">
                            <a:solidFill>
                              <a:schemeClr val="bg2"/>
                            </a:solidFill>
                            <a:latin typeface="Cambria Math" panose="02040503050406030204" pitchFamily="18" charset="0"/>
                          </a:rPr>
                          <m:t>π</m:t>
                        </m:r>
                        <m:r>
                          <a:rPr lang="en-IN" i="1">
                            <a:solidFill>
                              <a:schemeClr val="bg2"/>
                            </a:solidFill>
                            <a:latin typeface="Cambria Math" panose="02040503050406030204" pitchFamily="18" charset="0"/>
                          </a:rPr>
                          <m:t>𝑅𝐶</m:t>
                        </m:r>
                      </m:den>
                    </m:f>
                  </m:oMath>
                </a14:m>
                <a:r>
                  <a:rPr lang="en-IN">
                    <a:solidFill>
                      <a:schemeClr val="bg2"/>
                    </a:solidFill>
                  </a:rPr>
                  <a:t> </a:t>
                </a:r>
                <a:r>
                  <a:rPr lang="en-IN" sz="1400">
                    <a:solidFill>
                      <a:schemeClr val="bg2"/>
                    </a:solidFill>
                    <a:latin typeface="Calibri"/>
                    <a:ea typeface="Calibri"/>
                    <a:cs typeface="Calibri"/>
                  </a:rPr>
                  <a:t> where R is the resistor in series with the load and C is the capacitor parallel with the load.</a:t>
                </a:r>
              </a:p>
              <a:p>
                <a:pPr>
                  <a:lnSpc>
                    <a:spcPct val="110000"/>
                  </a:lnSpc>
                </a:pPr>
                <a:r>
                  <a:rPr lang="en-IN" sz="1400">
                    <a:solidFill>
                      <a:schemeClr val="bg2"/>
                    </a:solidFill>
                    <a:latin typeface="Calibri"/>
                    <a:ea typeface="Calibri"/>
                    <a:cs typeface="Calibri"/>
                  </a:rPr>
                  <a:t>We can choose the capacitor so that we can use a resistor that is more common to find\fabricate and such that our reactance is reduced; to reduce power loss.</a:t>
                </a:r>
              </a:p>
              <a:p>
                <a:pPr>
                  <a:lnSpc>
                    <a:spcPct val="110000"/>
                  </a:lnSpc>
                </a:pPr>
                <a:r>
                  <a:rPr lang="en-IN" sz="1400">
                    <a:solidFill>
                      <a:schemeClr val="bg2"/>
                    </a:solidFill>
                    <a:latin typeface="Calibri"/>
                    <a:ea typeface="Calibri"/>
                    <a:cs typeface="Calibri"/>
                  </a:rPr>
                  <a:t>We choose between 10 </a:t>
                </a:r>
                <a:r>
                  <a:rPr lang="en-IN" sz="1400" err="1">
                    <a:solidFill>
                      <a:schemeClr val="bg2"/>
                    </a:solidFill>
                    <a:latin typeface="Calibri"/>
                    <a:ea typeface="Calibri"/>
                    <a:cs typeface="Calibri"/>
                  </a:rPr>
                  <a:t>nF</a:t>
                </a:r>
                <a:r>
                  <a:rPr lang="en-IN" sz="1400">
                    <a:solidFill>
                      <a:schemeClr val="bg2"/>
                    </a:solidFill>
                    <a:latin typeface="Calibri"/>
                    <a:ea typeface="Calibri"/>
                    <a:cs typeface="Calibri"/>
                  </a:rPr>
                  <a:t> or 100 </a:t>
                </a:r>
                <a:r>
                  <a:rPr lang="en-IN" sz="1400" err="1">
                    <a:solidFill>
                      <a:schemeClr val="bg2"/>
                    </a:solidFill>
                    <a:latin typeface="Calibri"/>
                    <a:ea typeface="Calibri"/>
                    <a:cs typeface="Calibri"/>
                  </a:rPr>
                  <a:t>nF</a:t>
                </a:r>
                <a:r>
                  <a:rPr lang="en-IN" sz="1400">
                    <a:solidFill>
                      <a:schemeClr val="bg2"/>
                    </a:solidFill>
                    <a:latin typeface="Calibri"/>
                    <a:ea typeface="Calibri"/>
                    <a:cs typeface="Calibri"/>
                  </a:rPr>
                  <a:t> since these are common values, using 10 </a:t>
                </a:r>
                <a:r>
                  <a:rPr lang="en-IN" sz="1400" err="1">
                    <a:solidFill>
                      <a:schemeClr val="bg2"/>
                    </a:solidFill>
                    <a:latin typeface="Calibri"/>
                    <a:ea typeface="Calibri"/>
                    <a:cs typeface="Calibri"/>
                  </a:rPr>
                  <a:t>nF</a:t>
                </a:r>
                <a:r>
                  <a:rPr lang="en-IN" sz="1400">
                    <a:solidFill>
                      <a:schemeClr val="bg2"/>
                    </a:solidFill>
                    <a:latin typeface="Calibri"/>
                    <a:ea typeface="Calibri"/>
                    <a:cs typeface="Calibri"/>
                  </a:rPr>
                  <a:t> gives us a resistor value of nearly </a:t>
                </a:r>
                <a14:m>
                  <m:oMath xmlns:m="http://schemas.openxmlformats.org/officeDocument/2006/math">
                    <m:r>
                      <a:rPr lang="en-IN" sz="1400" i="1" dirty="0" smtClean="0">
                        <a:solidFill>
                          <a:schemeClr val="bg2"/>
                        </a:solidFill>
                        <a:latin typeface="Cambria Math" panose="02040503050406030204" pitchFamily="18" charset="0"/>
                        <a:ea typeface="Calibri"/>
                        <a:cs typeface="Calibri"/>
                      </a:rPr>
                      <m:t>8 </m:t>
                    </m:r>
                    <m:r>
                      <a:rPr lang="en-IN" sz="1400" i="1" dirty="0" smtClean="0">
                        <a:solidFill>
                          <a:schemeClr val="bg2"/>
                        </a:solidFill>
                        <a:latin typeface="Cambria Math" panose="02040503050406030204" pitchFamily="18" charset="0"/>
                        <a:ea typeface="Calibri"/>
                        <a:cs typeface="Calibri"/>
                      </a:rPr>
                      <m:t>𝑘</m:t>
                    </m:r>
                    <m:r>
                      <m:rPr>
                        <m:sty m:val="p"/>
                      </m:rPr>
                      <a:rPr lang="en-IN" sz="1400" i="1" dirty="0" smtClean="0">
                        <a:solidFill>
                          <a:schemeClr val="bg2"/>
                        </a:solidFill>
                        <a:latin typeface="Cambria Math" panose="02040503050406030204" pitchFamily="18" charset="0"/>
                        <a:ea typeface="Calibri"/>
                        <a:cs typeface="Calibri"/>
                      </a:rPr>
                      <m:t>Ω</m:t>
                    </m:r>
                  </m:oMath>
                </a14:m>
                <a:r>
                  <a:rPr lang="en-IN" sz="1400">
                    <a:solidFill>
                      <a:schemeClr val="bg2"/>
                    </a:solidFill>
                    <a:latin typeface="Calibri"/>
                    <a:ea typeface="Calibri"/>
                    <a:cs typeface="Calibri"/>
                  </a:rPr>
                  <a:t> and using 100 </a:t>
                </a:r>
                <a:r>
                  <a:rPr lang="en-IN" sz="1400" err="1">
                    <a:solidFill>
                      <a:schemeClr val="bg2"/>
                    </a:solidFill>
                    <a:latin typeface="Calibri"/>
                    <a:ea typeface="Calibri"/>
                    <a:cs typeface="Calibri"/>
                  </a:rPr>
                  <a:t>nF</a:t>
                </a:r>
                <a:r>
                  <a:rPr lang="en-IN" sz="1400">
                    <a:solidFill>
                      <a:schemeClr val="bg2"/>
                    </a:solidFill>
                    <a:latin typeface="Calibri"/>
                    <a:ea typeface="Calibri"/>
                    <a:cs typeface="Calibri"/>
                  </a:rPr>
                  <a:t> gives us a resistor value of 800 </a:t>
                </a:r>
                <a14:m>
                  <m:oMath xmlns:m="http://schemas.openxmlformats.org/officeDocument/2006/math">
                    <m:r>
                      <m:rPr>
                        <m:sty m:val="p"/>
                      </m:rPr>
                      <a:rPr lang="en-IN" sz="1400" i="1" dirty="0" smtClean="0">
                        <a:solidFill>
                          <a:schemeClr val="bg2"/>
                        </a:solidFill>
                        <a:latin typeface="Cambria Math" panose="02040503050406030204" pitchFamily="18" charset="0"/>
                        <a:ea typeface="Calibri"/>
                        <a:cs typeface="Calibri"/>
                      </a:rPr>
                      <m:t>Ω</m:t>
                    </m:r>
                  </m:oMath>
                </a14:m>
                <a:r>
                  <a:rPr lang="en-IN" sz="1400">
                    <a:solidFill>
                      <a:schemeClr val="bg2"/>
                    </a:solidFill>
                    <a:latin typeface="Calibri"/>
                    <a:ea typeface="Calibri"/>
                    <a:cs typeface="Calibri"/>
                  </a:rPr>
                  <a:t>. </a:t>
                </a:r>
                <a14:m>
                  <m:oMath xmlns:m="http://schemas.openxmlformats.org/officeDocument/2006/math">
                    <m:r>
                      <a:rPr lang="en-IN" sz="1400" i="1" dirty="0" smtClean="0">
                        <a:solidFill>
                          <a:schemeClr val="bg2"/>
                        </a:solidFill>
                        <a:latin typeface="Cambria Math" panose="02040503050406030204" pitchFamily="18" charset="0"/>
                        <a:ea typeface="Calibri"/>
                        <a:cs typeface="Calibri"/>
                      </a:rPr>
                      <m:t>8</m:t>
                    </m:r>
                    <m:r>
                      <a:rPr lang="en-IN" sz="1400" i="1" dirty="0" smtClean="0">
                        <a:solidFill>
                          <a:schemeClr val="bg2"/>
                        </a:solidFill>
                        <a:latin typeface="Cambria Math" panose="02040503050406030204" pitchFamily="18" charset="0"/>
                        <a:ea typeface="Calibri"/>
                        <a:cs typeface="Calibri"/>
                      </a:rPr>
                      <m:t>𝑘</m:t>
                    </m:r>
                    <m:r>
                      <a:rPr lang="en-IN" sz="1400" i="1" dirty="0" smtClean="0">
                        <a:solidFill>
                          <a:schemeClr val="bg2"/>
                        </a:solidFill>
                        <a:latin typeface="Cambria Math" panose="02040503050406030204" pitchFamily="18" charset="0"/>
                        <a:ea typeface="Calibri"/>
                        <a:cs typeface="Calibri"/>
                      </a:rPr>
                      <m:t> </m:t>
                    </m:r>
                    <m:r>
                      <m:rPr>
                        <m:sty m:val="p"/>
                      </m:rPr>
                      <a:rPr lang="en-IN" sz="1400" i="1" dirty="0" smtClean="0">
                        <a:solidFill>
                          <a:schemeClr val="bg2"/>
                        </a:solidFill>
                        <a:latin typeface="Cambria Math" panose="02040503050406030204" pitchFamily="18" charset="0"/>
                        <a:ea typeface="Calibri"/>
                        <a:cs typeface="Calibri"/>
                      </a:rPr>
                      <m:t>Ω</m:t>
                    </m:r>
                  </m:oMath>
                </a14:m>
                <a:r>
                  <a:rPr lang="en-IN" sz="1400">
                    <a:solidFill>
                      <a:schemeClr val="bg2"/>
                    </a:solidFill>
                    <a:latin typeface="Calibri"/>
                    <a:ea typeface="Calibri"/>
                    <a:cs typeface="Calibri"/>
                  </a:rPr>
                  <a:t> is a more common value(within 5% error tolerance) so we go ahead with a 10nF capacitor for our low pass filter so that we get a resistance of </a:t>
                </a:r>
                <a14:m>
                  <m:oMath xmlns:m="http://schemas.openxmlformats.org/officeDocument/2006/math">
                    <m:r>
                      <a:rPr lang="en-IN" sz="1400" i="1" dirty="0" smtClean="0">
                        <a:solidFill>
                          <a:schemeClr val="bg2"/>
                        </a:solidFill>
                        <a:latin typeface="Cambria Math" panose="02040503050406030204" pitchFamily="18" charset="0"/>
                        <a:ea typeface="Calibri"/>
                        <a:cs typeface="Calibri"/>
                      </a:rPr>
                      <m:t>7957 </m:t>
                    </m:r>
                    <m:r>
                      <m:rPr>
                        <m:sty m:val="p"/>
                      </m:rPr>
                      <a:rPr lang="en-IN" sz="1400" i="1" dirty="0" smtClean="0">
                        <a:solidFill>
                          <a:schemeClr val="bg2"/>
                        </a:solidFill>
                        <a:latin typeface="Cambria Math" panose="02040503050406030204" pitchFamily="18" charset="0"/>
                        <a:ea typeface="Calibri"/>
                        <a:cs typeface="Calibri"/>
                      </a:rPr>
                      <m:t>Ω</m:t>
                    </m:r>
                    <m:r>
                      <a:rPr lang="en-IN" sz="1400" i="1" dirty="0" smtClean="0">
                        <a:solidFill>
                          <a:schemeClr val="bg2"/>
                        </a:solidFill>
                        <a:latin typeface="Cambria Math" panose="02040503050406030204" pitchFamily="18" charset="0"/>
                        <a:ea typeface="Calibri"/>
                        <a:cs typeface="Calibri"/>
                      </a:rPr>
                      <m:t> ≈ 8</m:t>
                    </m:r>
                    <m:r>
                      <a:rPr lang="en-IN" sz="1400" i="1" dirty="0">
                        <a:solidFill>
                          <a:schemeClr val="bg2"/>
                        </a:solidFill>
                        <a:latin typeface="Cambria Math" panose="02040503050406030204" pitchFamily="18" charset="0"/>
                        <a:ea typeface="Calibri"/>
                        <a:cs typeface="Calibri"/>
                      </a:rPr>
                      <m:t>𝑘</m:t>
                    </m:r>
                    <m:r>
                      <a:rPr lang="en-IN" sz="1400" i="1" dirty="0">
                        <a:solidFill>
                          <a:schemeClr val="bg2"/>
                        </a:solidFill>
                        <a:latin typeface="Cambria Math" panose="02040503050406030204" pitchFamily="18" charset="0"/>
                        <a:ea typeface="Calibri"/>
                        <a:cs typeface="Calibri"/>
                      </a:rPr>
                      <m:t> </m:t>
                    </m:r>
                    <m:r>
                      <m:rPr>
                        <m:sty m:val="p"/>
                      </m:rPr>
                      <a:rPr lang="en-IN" sz="1400" i="1" dirty="0" smtClean="0">
                        <a:solidFill>
                          <a:schemeClr val="bg2"/>
                        </a:solidFill>
                        <a:latin typeface="Cambria Math" panose="02040503050406030204" pitchFamily="18" charset="0"/>
                        <a:ea typeface="Calibri"/>
                        <a:cs typeface="Calibri"/>
                      </a:rPr>
                      <m:t>Ω</m:t>
                    </m:r>
                  </m:oMath>
                </a14:m>
                <a:endParaRPr lang="en-US" sz="1400">
                  <a:solidFill>
                    <a:schemeClr val="bg2"/>
                  </a:solidFill>
                  <a:latin typeface="Calibri"/>
                  <a:ea typeface="Calibri"/>
                  <a:cs typeface="Calibri"/>
                </a:endParaRPr>
              </a:p>
            </p:txBody>
          </p:sp>
        </mc:Choice>
        <mc:Fallback xmlns="">
          <p:sp>
            <p:nvSpPr>
              <p:cNvPr id="3" name="Content Placeholder 2">
                <a:extLst>
                  <a:ext uri="{FF2B5EF4-FFF2-40B4-BE49-F238E27FC236}">
                    <a16:creationId xmlns:a16="http://schemas.microsoft.com/office/drawing/2014/main" id="{7DC5C323-0119-BDE0-54F1-B2BFD8B7C491}"/>
                  </a:ext>
                </a:extLst>
              </p:cNvPr>
              <p:cNvSpPr>
                <a:spLocks noGrp="1" noRot="1" noChangeAspect="1" noMove="1" noResize="1" noEditPoints="1" noAdjustHandles="1" noChangeArrowheads="1" noChangeShapeType="1" noTextEdit="1"/>
              </p:cNvSpPr>
              <p:nvPr>
                <p:ph idx="1"/>
              </p:nvPr>
            </p:nvSpPr>
            <p:spPr>
              <a:xfrm>
                <a:off x="5496821" y="2633236"/>
                <a:ext cx="6034187" cy="3664687"/>
              </a:xfrm>
              <a:blipFill>
                <a:blip r:embed="rId2"/>
                <a:stretch>
                  <a:fillRect/>
                </a:stretch>
              </a:blipFill>
            </p:spPr>
            <p:txBody>
              <a:bodyPr/>
              <a:lstStyle/>
              <a:p>
                <a:r>
                  <a:rPr lang="en-US">
                    <a:noFill/>
                  </a:rPr>
                  <a:t> </a:t>
                </a:r>
              </a:p>
            </p:txBody>
          </p:sp>
        </mc:Fallback>
      </mc:AlternateContent>
      <p:pic>
        <p:nvPicPr>
          <p:cNvPr id="5" name="Picture 4" descr="An illusion of swirling lines in black and white">
            <a:extLst>
              <a:ext uri="{FF2B5EF4-FFF2-40B4-BE49-F238E27FC236}">
                <a16:creationId xmlns:a16="http://schemas.microsoft.com/office/drawing/2014/main" id="{015596E1-E05A-920E-91EB-37A017D7AFA2}"/>
              </a:ext>
            </a:extLst>
          </p:cNvPr>
          <p:cNvPicPr>
            <a:picLocks noChangeAspect="1"/>
          </p:cNvPicPr>
          <p:nvPr/>
        </p:nvPicPr>
        <p:blipFill>
          <a:blip r:embed="rId3"/>
          <a:srcRect l="17185" r="35532" b="-1"/>
          <a:stretch/>
        </p:blipFill>
        <p:spPr>
          <a:xfrm>
            <a:off x="20" y="10"/>
            <a:ext cx="4857871" cy="6857990"/>
          </a:xfrm>
          <a:prstGeom prst="rect">
            <a:avLst/>
          </a:prstGeom>
        </p:spPr>
      </p:pic>
    </p:spTree>
    <p:extLst>
      <p:ext uri="{BB962C8B-B14F-4D97-AF65-F5344CB8AC3E}">
        <p14:creationId xmlns:p14="http://schemas.microsoft.com/office/powerpoint/2010/main" val="1312827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5F76E-C963-5EEB-1C49-D72B677D1300}"/>
              </a:ext>
            </a:extLst>
          </p:cNvPr>
          <p:cNvSpPr>
            <a:spLocks noGrp="1"/>
          </p:cNvSpPr>
          <p:nvPr>
            <p:ph type="title"/>
          </p:nvPr>
        </p:nvSpPr>
        <p:spPr>
          <a:xfrm>
            <a:off x="7769722" y="1562101"/>
            <a:ext cx="3884568" cy="2738530"/>
          </a:xfrm>
        </p:spPr>
        <p:txBody>
          <a:bodyPr vert="horz" lIns="91440" tIns="45720" rIns="91440" bIns="45720" rtlCol="0" anchor="t">
            <a:normAutofit/>
          </a:bodyPr>
          <a:lstStyle/>
          <a:p>
            <a:r>
              <a:rPr lang="en-US" sz="4800" b="1" kern="1200">
                <a:solidFill>
                  <a:schemeClr val="tx1"/>
                </a:solidFill>
                <a:latin typeface="+mj-lt"/>
                <a:ea typeface="+mj-ea"/>
                <a:cs typeface="+mj-cs"/>
              </a:rPr>
              <a:t>RC Low Pass Frequency Analysis</a:t>
            </a:r>
          </a:p>
        </p:txBody>
      </p:sp>
      <p:pic>
        <p:nvPicPr>
          <p:cNvPr id="4" name="Content Placeholder 3" descr="A screenshot of a computer&#10;&#10;AI-generated content may be incorrect.">
            <a:extLst>
              <a:ext uri="{FF2B5EF4-FFF2-40B4-BE49-F238E27FC236}">
                <a16:creationId xmlns:a16="http://schemas.microsoft.com/office/drawing/2014/main" id="{17659C83-A4D1-367B-9EA9-6001B77A7EE2}"/>
              </a:ext>
            </a:extLst>
          </p:cNvPr>
          <p:cNvPicPr>
            <a:picLocks noGrp="1" noChangeAspect="1"/>
          </p:cNvPicPr>
          <p:nvPr>
            <p:ph idx="1"/>
          </p:nvPr>
        </p:nvPicPr>
        <p:blipFill>
          <a:blip r:embed="rId2"/>
          <a:srcRect l="2667"/>
          <a:stretch/>
        </p:blipFill>
        <p:spPr>
          <a:xfrm>
            <a:off x="0" y="10"/>
            <a:ext cx="12192000" cy="6857990"/>
          </a:xfrm>
          <a:prstGeom prst="rect">
            <a:avLst/>
          </a:prstGeom>
        </p:spPr>
      </p:pic>
    </p:spTree>
    <p:extLst>
      <p:ext uri="{BB962C8B-B14F-4D97-AF65-F5344CB8AC3E}">
        <p14:creationId xmlns:p14="http://schemas.microsoft.com/office/powerpoint/2010/main" val="750446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EA61-FD8C-A1DE-6BB1-6A55ADDAA048}"/>
              </a:ext>
            </a:extLst>
          </p:cNvPr>
          <p:cNvSpPr>
            <a:spLocks noGrp="1"/>
          </p:cNvSpPr>
          <p:nvPr>
            <p:ph type="title"/>
          </p:nvPr>
        </p:nvSpPr>
        <p:spPr>
          <a:xfrm>
            <a:off x="7269904" y="914400"/>
            <a:ext cx="4261104" cy="1097280"/>
          </a:xfrm>
        </p:spPr>
        <p:txBody>
          <a:bodyPr anchor="t">
            <a:normAutofit/>
          </a:bodyPr>
          <a:lstStyle/>
          <a:p>
            <a:pPr>
              <a:lnSpc>
                <a:spcPct val="90000"/>
              </a:lnSpc>
            </a:pPr>
            <a:r>
              <a:rPr lang="en-US" sz="3600">
                <a:latin typeface="Times New Roman"/>
                <a:cs typeface="Times New Roman"/>
              </a:rPr>
              <a:t>Observations for Frequency Analysis</a:t>
            </a:r>
            <a:endParaRPr lang="en-US" sz="3600" b="0">
              <a:latin typeface="Times New Roman"/>
              <a:cs typeface="Times New Roman"/>
            </a:endParaRPr>
          </a:p>
          <a:p>
            <a:pPr>
              <a:lnSpc>
                <a:spcPct val="90000"/>
              </a:lnSpc>
            </a:pPr>
            <a:endParaRPr lang="en-US"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FD2C3C-9D25-72BC-AD2D-06F8362F12F0}"/>
                  </a:ext>
                </a:extLst>
              </p:cNvPr>
              <p:cNvSpPr>
                <a:spLocks noGrp="1"/>
              </p:cNvSpPr>
              <p:nvPr>
                <p:ph idx="1"/>
              </p:nvPr>
            </p:nvSpPr>
            <p:spPr>
              <a:xfrm>
                <a:off x="7269905" y="2176036"/>
                <a:ext cx="4261104" cy="4121887"/>
              </a:xfrm>
            </p:spPr>
            <p:style>
              <a:lnRef idx="2">
                <a:schemeClr val="dk1">
                  <a:shade val="15000"/>
                </a:schemeClr>
              </a:lnRef>
              <a:fillRef idx="1">
                <a:schemeClr val="dk1"/>
              </a:fillRef>
              <a:effectRef idx="0">
                <a:schemeClr val="dk1"/>
              </a:effectRef>
              <a:fontRef idx="minor">
                <a:schemeClr val="lt1"/>
              </a:fontRef>
            </p:style>
            <p:txBody>
              <a:bodyPr vert="horz" lIns="91440" tIns="45720" rIns="91440" bIns="45720" rtlCol="0">
                <a:normAutofit/>
              </a:bodyPr>
              <a:lstStyle/>
              <a:p>
                <a:r>
                  <a:rPr lang="en-US">
                    <a:latin typeface="Calibri"/>
                    <a:ea typeface="Calibri"/>
                    <a:cs typeface="Calibri"/>
                  </a:rPr>
                  <a:t>We can see that the –3 dB frequency occurs roughly around 1.9866 kHz as opposed to the 2 kHz design parameter, but this is because we have used a resistor of </a:t>
                </a:r>
                <a14:m>
                  <m:oMath xmlns:m="http://schemas.openxmlformats.org/officeDocument/2006/math">
                    <m:r>
                      <a:rPr lang="en-US" i="1" dirty="0" smtClean="0">
                        <a:latin typeface="Cambria Math" panose="02040503050406030204" pitchFamily="18" charset="0"/>
                        <a:ea typeface="Calibri"/>
                        <a:cs typeface="Calibri"/>
                      </a:rPr>
                      <m:t>8 </m:t>
                    </m:r>
                    <m:r>
                      <a:rPr lang="en-US" i="1" dirty="0" smtClean="0">
                        <a:latin typeface="Cambria Math" panose="02040503050406030204" pitchFamily="18" charset="0"/>
                        <a:ea typeface="Calibri"/>
                        <a:cs typeface="Calibri"/>
                      </a:rPr>
                      <m:t>𝑘</m:t>
                    </m:r>
                    <m:r>
                      <a:rPr lang="en-US" i="1" dirty="0" smtClean="0">
                        <a:latin typeface="Cambria Math" panose="02040503050406030204" pitchFamily="18" charset="0"/>
                        <a:ea typeface="Calibri"/>
                        <a:cs typeface="Calibri"/>
                      </a:rPr>
                      <m:t> </m:t>
                    </m:r>
                    <m:r>
                      <m:rPr>
                        <m:sty m:val="p"/>
                      </m:rPr>
                      <a:rPr lang="en-US" i="1" dirty="0" smtClean="0">
                        <a:latin typeface="Cambria Math" panose="02040503050406030204" pitchFamily="18" charset="0"/>
                        <a:ea typeface="Calibri"/>
                        <a:cs typeface="Calibri"/>
                      </a:rPr>
                      <m:t>Ω</m:t>
                    </m:r>
                  </m:oMath>
                </a14:m>
                <a:r>
                  <a:rPr lang="en-US">
                    <a:latin typeface="Calibri"/>
                    <a:ea typeface="Calibri"/>
                    <a:cs typeface="Calibri"/>
                  </a:rPr>
                  <a:t> instead of using the actual value which is </a:t>
                </a:r>
                <a14:m>
                  <m:oMath xmlns:m="http://schemas.openxmlformats.org/officeDocument/2006/math">
                    <m:r>
                      <a:rPr lang="en-US" i="1" dirty="0" smtClean="0">
                        <a:latin typeface="Cambria Math" panose="02040503050406030204" pitchFamily="18" charset="0"/>
                        <a:ea typeface="Calibri"/>
                        <a:cs typeface="Calibri"/>
                      </a:rPr>
                      <m:t>≈</m:t>
                    </m:r>
                    <m:r>
                      <a:rPr lang="en-US" i="1" dirty="0">
                        <a:latin typeface="Cambria Math" panose="02040503050406030204" pitchFamily="18" charset="0"/>
                        <a:ea typeface="Calibri"/>
                        <a:cs typeface="Calibri"/>
                      </a:rPr>
                      <m:t> 7957 </m:t>
                    </m:r>
                    <m:r>
                      <m:rPr>
                        <m:sty m:val="p"/>
                      </m:rPr>
                      <a:rPr lang="en-US" i="1" dirty="0" smtClean="0">
                        <a:latin typeface="Cambria Math" panose="02040503050406030204" pitchFamily="18" charset="0"/>
                        <a:ea typeface="Calibri"/>
                        <a:cs typeface="Calibri"/>
                      </a:rPr>
                      <m:t>Ω</m:t>
                    </m:r>
                  </m:oMath>
                </a14:m>
                <a:endParaRPr lang="en-US"/>
              </a:p>
              <a:p>
                <a:r>
                  <a:rPr lang="en-US">
                    <a:latin typeface="Calibri"/>
                    <a:ea typeface="Calibri"/>
                    <a:cs typeface="Calibri"/>
                  </a:rPr>
                  <a:t>We observe </a:t>
                </a:r>
                <a14:m>
                  <m:oMath xmlns:m="http://schemas.openxmlformats.org/officeDocument/2006/math">
                    <m:r>
                      <a:rPr lang="en-US" i="1" dirty="0" smtClean="0">
                        <a:latin typeface="Cambria Math" panose="02040503050406030204" pitchFamily="18" charset="0"/>
                        <a:ea typeface="Calibri"/>
                        <a:cs typeface="Calibri"/>
                      </a:rPr>
                      <m:t>𝑎</m:t>
                    </m:r>
                    <m:r>
                      <a:rPr lang="en-US" i="1" dirty="0" smtClean="0">
                        <a:latin typeface="Cambria Math" panose="02040503050406030204" pitchFamily="18" charset="0"/>
                        <a:ea typeface="Calibri"/>
                        <a:cs typeface="Calibri"/>
                      </a:rPr>
                      <m:t> –20</m:t>
                    </m:r>
                    <m:r>
                      <a:rPr lang="en-US" i="1" dirty="0" smtClean="0">
                        <a:latin typeface="Cambria Math" panose="02040503050406030204" pitchFamily="18" charset="0"/>
                        <a:ea typeface="Calibri"/>
                        <a:cs typeface="Calibri"/>
                      </a:rPr>
                      <m:t>𝑑𝑏</m:t>
                    </m:r>
                    <m:r>
                      <a:rPr lang="en-US" b="0" i="1" dirty="0" smtClean="0">
                        <a:latin typeface="Cambria Math" panose="02040503050406030204" pitchFamily="18" charset="0"/>
                        <a:ea typeface="Calibri"/>
                        <a:cs typeface="Calibri"/>
                      </a:rPr>
                      <m:t> </m:t>
                    </m:r>
                    <m:r>
                      <a:rPr lang="en-US" b="0" i="1" dirty="0" smtClean="0">
                        <a:latin typeface="Cambria Math" panose="02040503050406030204" pitchFamily="18" charset="0"/>
                        <a:ea typeface="Calibri"/>
                        <a:cs typeface="Calibri"/>
                      </a:rPr>
                      <m:t>𝑝𝑒𝑟</m:t>
                    </m:r>
                    <m:r>
                      <a:rPr lang="en-US" b="0" i="1" dirty="0" smtClean="0">
                        <a:latin typeface="Cambria Math" panose="02040503050406030204" pitchFamily="18" charset="0"/>
                        <a:ea typeface="Calibri"/>
                        <a:cs typeface="Calibri"/>
                      </a:rPr>
                      <m:t> 100</m:t>
                    </m:r>
                  </m:oMath>
                </a14:m>
                <a:r>
                  <a:rPr lang="en-US">
                    <a:latin typeface="Calibri"/>
                    <a:ea typeface="Calibri"/>
                    <a:cs typeface="Calibri"/>
                  </a:rPr>
                  <a:t> roll off after this point</a:t>
                </a:r>
                <a:endParaRPr lang="en-US"/>
              </a:p>
            </p:txBody>
          </p:sp>
        </mc:Choice>
        <mc:Fallback xmlns="">
          <p:sp>
            <p:nvSpPr>
              <p:cNvPr id="3" name="Content Placeholder 2">
                <a:extLst>
                  <a:ext uri="{FF2B5EF4-FFF2-40B4-BE49-F238E27FC236}">
                    <a16:creationId xmlns:a16="http://schemas.microsoft.com/office/drawing/2014/main" id="{76FD2C3C-9D25-72BC-AD2D-06F8362F12F0}"/>
                  </a:ext>
                </a:extLst>
              </p:cNvPr>
              <p:cNvSpPr>
                <a:spLocks noGrp="1" noRot="1" noChangeAspect="1" noMove="1" noResize="1" noEditPoints="1" noAdjustHandles="1" noChangeArrowheads="1" noChangeShapeType="1" noTextEdit="1"/>
              </p:cNvSpPr>
              <p:nvPr>
                <p:ph idx="1"/>
              </p:nvPr>
            </p:nvSpPr>
            <p:spPr>
              <a:xfrm>
                <a:off x="7269905" y="2176036"/>
                <a:ext cx="4261104" cy="4121887"/>
              </a:xfrm>
              <a:blipFill>
                <a:blip r:embed="rId2"/>
                <a:stretch>
                  <a:fillRect/>
                </a:stretch>
              </a:blipFill>
            </p:spPr>
            <p:txBody>
              <a:bodyPr/>
              <a:lstStyle/>
              <a:p>
                <a:r>
                  <a:rPr lang="en-US">
                    <a:noFill/>
                  </a:rPr>
                  <a:t> </a:t>
                </a:r>
              </a:p>
            </p:txBody>
          </p:sp>
        </mc:Fallback>
      </mc:AlternateContent>
      <p:pic>
        <p:nvPicPr>
          <p:cNvPr id="5" name="Picture 4" descr="Sample being pipetted into a petri dish">
            <a:extLst>
              <a:ext uri="{FF2B5EF4-FFF2-40B4-BE49-F238E27FC236}">
                <a16:creationId xmlns:a16="http://schemas.microsoft.com/office/drawing/2014/main" id="{AAEA1AB5-F94C-5084-AC55-B2AAF5DE4A14}"/>
              </a:ext>
            </a:extLst>
          </p:cNvPr>
          <p:cNvPicPr>
            <a:picLocks noChangeAspect="1"/>
          </p:cNvPicPr>
          <p:nvPr/>
        </p:nvPicPr>
        <p:blipFill>
          <a:blip r:embed="rId3"/>
          <a:srcRect l="7046" r="1" b="1"/>
          <a:stretch/>
        </p:blipFill>
        <p:spPr>
          <a:xfrm>
            <a:off x="-1" y="914399"/>
            <a:ext cx="6657255" cy="5353523"/>
          </a:xfrm>
          <a:prstGeom prst="rect">
            <a:avLst/>
          </a:prstGeom>
        </p:spPr>
      </p:pic>
    </p:spTree>
    <p:extLst>
      <p:ext uri="{BB962C8B-B14F-4D97-AF65-F5344CB8AC3E}">
        <p14:creationId xmlns:p14="http://schemas.microsoft.com/office/powerpoint/2010/main" val="2489329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AD25-180D-B491-7B3C-9E60367A7758}"/>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4400">
                <a:latin typeface="+mj-lt"/>
                <a:cs typeface="+mj-cs"/>
              </a:rPr>
              <a:t>Tran Run 1kHz LTSPICE </a:t>
            </a:r>
            <a:endParaRPr lang="en-US" b="0">
              <a:latin typeface="Times New Roman"/>
              <a:cs typeface="Times New Roman"/>
            </a:endParaRPr>
          </a:p>
          <a:p>
            <a:endParaRPr lang="en-US" sz="4400">
              <a:latin typeface="+mj-lt"/>
              <a:cs typeface="+mj-cs"/>
            </a:endParaRPr>
          </a:p>
        </p:txBody>
      </p:sp>
      <p:pic>
        <p:nvPicPr>
          <p:cNvPr id="4" name="Content Placeholder 3" descr="A screenshot of a computer&#10;&#10;AI-generated content may be incorrect.">
            <a:extLst>
              <a:ext uri="{FF2B5EF4-FFF2-40B4-BE49-F238E27FC236}">
                <a16:creationId xmlns:a16="http://schemas.microsoft.com/office/drawing/2014/main" id="{74824925-AF3E-B832-B72F-D4B54BC3EA0F}"/>
              </a:ext>
            </a:extLst>
          </p:cNvPr>
          <p:cNvPicPr>
            <a:picLocks noGrp="1" noChangeAspect="1"/>
          </p:cNvPicPr>
          <p:nvPr>
            <p:ph idx="1"/>
          </p:nvPr>
        </p:nvPicPr>
        <p:blipFill>
          <a:blip r:embed="rId2"/>
          <a:stretch>
            <a:fillRect/>
          </a:stretch>
        </p:blipFill>
        <p:spPr>
          <a:xfrm>
            <a:off x="0" y="0"/>
            <a:ext cx="12192000" cy="6947452"/>
          </a:xfrm>
          <a:prstGeom prst="rect">
            <a:avLst/>
          </a:prstGeom>
        </p:spPr>
      </p:pic>
    </p:spTree>
    <p:extLst>
      <p:ext uri="{BB962C8B-B14F-4D97-AF65-F5344CB8AC3E}">
        <p14:creationId xmlns:p14="http://schemas.microsoft.com/office/powerpoint/2010/main" val="351974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20CFF5-65A3-78AF-337D-A4F0E2BA688E}"/>
              </a:ext>
            </a:extLst>
          </p:cNvPr>
          <p:cNvPicPr>
            <a:picLocks noChangeAspect="1"/>
          </p:cNvPicPr>
          <p:nvPr/>
        </p:nvPicPr>
        <p:blipFill>
          <a:blip r:embed="rId2"/>
          <a:srcRect/>
          <a:stretch/>
        </p:blipFill>
        <p:spPr>
          <a:xfrm>
            <a:off x="20" y="10"/>
            <a:ext cx="12191979" cy="6857989"/>
          </a:xfrm>
          <a:prstGeom prst="rect">
            <a:avLst/>
          </a:prstGeom>
        </p:spPr>
      </p:pic>
      <p:sp>
        <p:nvSpPr>
          <p:cNvPr id="2" name="Title 1">
            <a:extLst>
              <a:ext uri="{FF2B5EF4-FFF2-40B4-BE49-F238E27FC236}">
                <a16:creationId xmlns:a16="http://schemas.microsoft.com/office/drawing/2014/main" id="{09B899F4-860F-8521-D8EF-EC47074D9AC6}"/>
              </a:ext>
            </a:extLst>
          </p:cNvPr>
          <p:cNvSpPr>
            <a:spLocks noGrp="1"/>
          </p:cNvSpPr>
          <p:nvPr>
            <p:ph type="title"/>
          </p:nvPr>
        </p:nvSpPr>
        <p:spPr>
          <a:xfrm>
            <a:off x="640080" y="914400"/>
            <a:ext cx="4892948" cy="3427867"/>
          </a:xfrm>
        </p:spPr>
        <p:txBody>
          <a:bodyPr vert="horz" lIns="91440" tIns="45720" rIns="91440" bIns="45720" rtlCol="0" anchor="t">
            <a:normAutofit/>
          </a:bodyPr>
          <a:lstStyle/>
          <a:p>
            <a:r>
              <a:rPr lang="en-US" sz="5400" b="1" kern="1200">
                <a:solidFill>
                  <a:srgbClr val="FFFFFF"/>
                </a:solidFill>
                <a:latin typeface="+mj-lt"/>
                <a:ea typeface="+mj-ea"/>
                <a:cs typeface="+mj-cs"/>
              </a:rPr>
              <a:t>Observations of Tran Run 1kHz </a:t>
            </a:r>
          </a:p>
          <a:p>
            <a:endParaRPr lang="en-US" sz="5400" b="1"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698F8CC-98C4-7734-1707-9AAAD77E27F0}"/>
              </a:ext>
            </a:extLst>
          </p:cNvPr>
          <p:cNvSpPr>
            <a:spLocks noGrp="1"/>
          </p:cNvSpPr>
          <p:nvPr>
            <p:ph idx="1"/>
          </p:nvPr>
        </p:nvSpPr>
        <p:spPr>
          <a:xfrm>
            <a:off x="650970" y="5253051"/>
            <a:ext cx="4892948" cy="812923"/>
          </a:xfrm>
        </p:spPr>
        <p:txBody>
          <a:bodyPr vert="horz" lIns="91440" tIns="45720" rIns="91440" bIns="45720" rtlCol="0" anchor="t">
            <a:normAutofit/>
          </a:bodyPr>
          <a:lstStyle/>
          <a:p>
            <a:pPr marL="0" indent="0">
              <a:buNone/>
            </a:pPr>
            <a:r>
              <a:rPr lang="en-US" sz="1400" b="1" cap="all" spc="300">
                <a:solidFill>
                  <a:srgbClr val="FFFFFF"/>
                </a:solidFill>
                <a:latin typeface="+mn-lt"/>
                <a:ea typeface="+mn-ea"/>
                <a:cs typeface="+mn-cs"/>
              </a:rPr>
              <a:t>We see that the voltage output for a 10Vpp sine wave input is 9Vpp</a:t>
            </a:r>
          </a:p>
        </p:txBody>
      </p:sp>
    </p:spTree>
    <p:extLst>
      <p:ext uri="{BB962C8B-B14F-4D97-AF65-F5344CB8AC3E}">
        <p14:creationId xmlns:p14="http://schemas.microsoft.com/office/powerpoint/2010/main" val="36475120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A9CC-F44D-6E58-79C5-D288F94BBC36}"/>
              </a:ext>
            </a:extLst>
          </p:cNvPr>
          <p:cNvSpPr>
            <a:spLocks noGrp="1"/>
          </p:cNvSpPr>
          <p:nvPr>
            <p:ph type="title"/>
          </p:nvPr>
        </p:nvSpPr>
        <p:spPr>
          <a:xfrm>
            <a:off x="640080" y="914399"/>
            <a:ext cx="3000587" cy="4160520"/>
          </a:xfrm>
        </p:spPr>
        <p:txBody>
          <a:bodyPr anchor="t">
            <a:normAutofit/>
          </a:bodyPr>
          <a:lstStyle/>
          <a:p>
            <a:r>
              <a:rPr lang="en-IN" sz="3600"/>
              <a:t>Project </a:t>
            </a:r>
            <a:r>
              <a:rPr lang="en-IN" sz="3600">
                <a:latin typeface="Times New Roman" panose="02020603050405020304" pitchFamily="18" charset="0"/>
                <a:cs typeface="Times New Roman" panose="02020603050405020304" pitchFamily="18" charset="0"/>
              </a:rPr>
              <a:t>overview</a:t>
            </a:r>
            <a:r>
              <a:rPr lang="en-IN" sz="3600"/>
              <a:t> </a:t>
            </a:r>
          </a:p>
        </p:txBody>
      </p:sp>
      <p:graphicFrame>
        <p:nvGraphicFramePr>
          <p:cNvPr id="15" name="Content Placeholder 2">
            <a:extLst>
              <a:ext uri="{FF2B5EF4-FFF2-40B4-BE49-F238E27FC236}">
                <a16:creationId xmlns:a16="http://schemas.microsoft.com/office/drawing/2014/main" id="{39689740-5E8D-3360-404B-A9A6538679A3}"/>
              </a:ext>
            </a:extLst>
          </p:cNvPr>
          <p:cNvGraphicFramePr>
            <a:graphicFrameLocks noGrp="1"/>
          </p:cNvGraphicFramePr>
          <p:nvPr>
            <p:ph idx="1"/>
            <p:extLst>
              <p:ext uri="{D42A27DB-BD31-4B8C-83A1-F6EECF244321}">
                <p14:modId xmlns:p14="http://schemas.microsoft.com/office/powerpoint/2010/main" val="3922491135"/>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6711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5570-FCB7-9306-E511-668DAF71C1E9}"/>
              </a:ext>
            </a:extLst>
          </p:cNvPr>
          <p:cNvSpPr>
            <a:spLocks noGrp="1"/>
          </p:cNvSpPr>
          <p:nvPr>
            <p:ph type="title"/>
          </p:nvPr>
        </p:nvSpPr>
        <p:spPr/>
        <p:txBody>
          <a:bodyPr/>
          <a:lstStyle/>
          <a:p>
            <a:r>
              <a:rPr lang="en-US">
                <a:latin typeface="Times New Roman"/>
                <a:cs typeface="Times New Roman"/>
              </a:rPr>
              <a:t>Tran Run 10Khz LTSPICE </a:t>
            </a:r>
            <a:endParaRPr lang="en-US" b="0">
              <a:latin typeface="Times New Roman"/>
              <a:cs typeface="Times New Roman"/>
            </a:endParaRPr>
          </a:p>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DBA3FE5C-2F06-DD47-E148-712D5B11E7CD}"/>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079490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3F7E-736B-4B33-91F3-E415D4BE13DF}"/>
              </a:ext>
            </a:extLst>
          </p:cNvPr>
          <p:cNvSpPr>
            <a:spLocks noGrp="1"/>
          </p:cNvSpPr>
          <p:nvPr>
            <p:ph type="title"/>
          </p:nvPr>
        </p:nvSpPr>
        <p:spPr/>
        <p:txBody>
          <a:bodyPr>
            <a:normAutofit/>
          </a:bodyPr>
          <a:lstStyle/>
          <a:p>
            <a:r>
              <a:rPr lang="en-US">
                <a:latin typeface="Times New Roman"/>
                <a:cs typeface="Times New Roman"/>
              </a:rPr>
              <a:t>Observations of Tran Run 10kHz </a:t>
            </a:r>
            <a:endParaRPr lang="en-US" b="0">
              <a:latin typeface="Times New Roman"/>
              <a:cs typeface="Times New Roman"/>
            </a:endParaRPr>
          </a:p>
          <a:p>
            <a:endParaRPr lang="en-US"/>
          </a:p>
        </p:txBody>
      </p:sp>
      <p:graphicFrame>
        <p:nvGraphicFramePr>
          <p:cNvPr id="5" name="Content Placeholder 2">
            <a:extLst>
              <a:ext uri="{FF2B5EF4-FFF2-40B4-BE49-F238E27FC236}">
                <a16:creationId xmlns:a16="http://schemas.microsoft.com/office/drawing/2014/main" id="{BC063D6B-517B-8DD4-64CF-FCE1CB902767}"/>
              </a:ext>
            </a:extLst>
          </p:cNvPr>
          <p:cNvGraphicFramePr>
            <a:graphicFrameLocks noGrp="1"/>
          </p:cNvGraphicFramePr>
          <p:nvPr>
            <p:ph idx="1"/>
            <p:extLst>
              <p:ext uri="{D42A27DB-BD31-4B8C-83A1-F6EECF244321}">
                <p14:modId xmlns:p14="http://schemas.microsoft.com/office/powerpoint/2010/main" val="3855768378"/>
              </p:ext>
            </p:extLst>
          </p:nvPr>
        </p:nvGraphicFramePr>
        <p:xfrm>
          <a:off x="640079" y="2559050"/>
          <a:ext cx="10890929" cy="3738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2428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53E96B-07A0-C7D6-ACD3-2A3B36CFB1A1}"/>
              </a:ext>
            </a:extLst>
          </p:cNvPr>
          <p:cNvSpPr>
            <a:spLocks noGrp="1"/>
          </p:cNvSpPr>
          <p:nvPr>
            <p:ph type="title"/>
          </p:nvPr>
        </p:nvSpPr>
        <p:spPr>
          <a:xfrm>
            <a:off x="914401" y="914400"/>
            <a:ext cx="6510068" cy="3559834"/>
          </a:xfrm>
        </p:spPr>
        <p:txBody>
          <a:bodyPr vert="horz" lIns="91440" tIns="45720" rIns="91440" bIns="45720" rtlCol="0" anchor="t">
            <a:normAutofit/>
          </a:bodyPr>
          <a:lstStyle/>
          <a:p>
            <a:r>
              <a:rPr lang="en-US">
                <a:latin typeface="+mj-lt"/>
                <a:cs typeface="+mj-cs"/>
              </a:rPr>
              <a:t>Switch (mixer) design</a:t>
            </a:r>
          </a:p>
        </p:txBody>
      </p:sp>
      <p:sp>
        <p:nvSpPr>
          <p:cNvPr id="5" name="Text Placeholder 4">
            <a:extLst>
              <a:ext uri="{FF2B5EF4-FFF2-40B4-BE49-F238E27FC236}">
                <a16:creationId xmlns:a16="http://schemas.microsoft.com/office/drawing/2014/main" id="{C854F88B-C861-2FB5-E1DC-47F29285AB66}"/>
              </a:ext>
            </a:extLst>
          </p:cNvPr>
          <p:cNvSpPr>
            <a:spLocks noGrp="1"/>
          </p:cNvSpPr>
          <p:nvPr>
            <p:ph type="body" idx="1"/>
          </p:nvPr>
        </p:nvSpPr>
        <p:spPr>
          <a:xfrm>
            <a:off x="7767084" y="3429000"/>
            <a:ext cx="3434316" cy="2016559"/>
          </a:xfrm>
        </p:spPr>
        <p:txBody>
          <a:bodyPr vert="horz" lIns="91440" tIns="45720" rIns="91440" bIns="45720" rtlCol="0" anchor="b">
            <a:normAutofit/>
          </a:bodyPr>
          <a:lstStyle/>
          <a:p>
            <a:r>
              <a:rPr lang="en-US" sz="1000" b="1" cap="all" spc="300">
                <a:latin typeface="Poppins" panose="00000500000000000000" pitchFamily="2" charset="0"/>
                <a:ea typeface="+mn-ea"/>
                <a:cs typeface="Poppins" panose="00000500000000000000" pitchFamily="2" charset="0"/>
              </a:rPr>
              <a:t>The objective is to demonstrate frequency mixing using an NMOS switch, where the gate receives a high-frequency oscillator signal and the source receives a low-frequency input signal, producing sum and difference frequency components (IF) at the drain.</a:t>
            </a:r>
          </a:p>
        </p:txBody>
      </p:sp>
      <p:sp>
        <p:nvSpPr>
          <p:cNvPr id="11" name="Graphic 6" descr="Abacus with solid fill">
            <a:extLst>
              <a:ext uri="{FF2B5EF4-FFF2-40B4-BE49-F238E27FC236}">
                <a16:creationId xmlns:a16="http://schemas.microsoft.com/office/drawing/2014/main" id="{629B7202-C877-444A-D7CC-DC6492D70BC8}"/>
              </a:ext>
            </a:extLst>
          </p:cNvPr>
          <p:cNvSpPr/>
          <p:nvPr/>
        </p:nvSpPr>
        <p:spPr>
          <a:xfrm>
            <a:off x="8427123" y="1002813"/>
            <a:ext cx="1104888" cy="1035696"/>
          </a:xfrm>
          <a:custGeom>
            <a:avLst/>
            <a:gdLst>
              <a:gd name="connsiteX0" fmla="*/ 1035833 w 1104888"/>
              <a:gd name="connsiteY0" fmla="*/ 0 h 1035696"/>
              <a:gd name="connsiteX1" fmla="*/ 69056 w 1104888"/>
              <a:gd name="connsiteY1" fmla="*/ 0 h 1035696"/>
              <a:gd name="connsiteX2" fmla="*/ 0 w 1104888"/>
              <a:gd name="connsiteY2" fmla="*/ 50522 h 1035696"/>
              <a:gd name="connsiteX3" fmla="*/ 0 w 1104888"/>
              <a:gd name="connsiteY3" fmla="*/ 985175 h 1035696"/>
              <a:gd name="connsiteX4" fmla="*/ 69056 w 1104888"/>
              <a:gd name="connsiteY4" fmla="*/ 1035697 h 1035696"/>
              <a:gd name="connsiteX5" fmla="*/ 1035833 w 1104888"/>
              <a:gd name="connsiteY5" fmla="*/ 1035697 h 1035696"/>
              <a:gd name="connsiteX6" fmla="*/ 1104889 w 1104888"/>
              <a:gd name="connsiteY6" fmla="*/ 985175 h 1035696"/>
              <a:gd name="connsiteX7" fmla="*/ 1104889 w 1104888"/>
              <a:gd name="connsiteY7" fmla="*/ 50522 h 1035696"/>
              <a:gd name="connsiteX8" fmla="*/ 1035833 w 1104888"/>
              <a:gd name="connsiteY8" fmla="*/ 0 h 1035696"/>
              <a:gd name="connsiteX9" fmla="*/ 1001305 w 1104888"/>
              <a:gd name="connsiteY9" fmla="*/ 75783 h 1035696"/>
              <a:gd name="connsiteX10" fmla="*/ 1001305 w 1104888"/>
              <a:gd name="connsiteY10" fmla="*/ 189457 h 1035696"/>
              <a:gd name="connsiteX11" fmla="*/ 897722 w 1104888"/>
              <a:gd name="connsiteY11" fmla="*/ 189457 h 1035696"/>
              <a:gd name="connsiteX12" fmla="*/ 828667 w 1104888"/>
              <a:gd name="connsiteY12" fmla="*/ 138935 h 1035696"/>
              <a:gd name="connsiteX13" fmla="*/ 759611 w 1104888"/>
              <a:gd name="connsiteY13" fmla="*/ 189457 h 1035696"/>
              <a:gd name="connsiteX14" fmla="*/ 725083 w 1104888"/>
              <a:gd name="connsiteY14" fmla="*/ 189457 h 1035696"/>
              <a:gd name="connsiteX15" fmla="*/ 656028 w 1104888"/>
              <a:gd name="connsiteY15" fmla="*/ 138935 h 1035696"/>
              <a:gd name="connsiteX16" fmla="*/ 586972 w 1104888"/>
              <a:gd name="connsiteY16" fmla="*/ 189457 h 1035696"/>
              <a:gd name="connsiteX17" fmla="*/ 345278 w 1104888"/>
              <a:gd name="connsiteY17" fmla="*/ 189457 h 1035696"/>
              <a:gd name="connsiteX18" fmla="*/ 276222 w 1104888"/>
              <a:gd name="connsiteY18" fmla="*/ 138935 h 1035696"/>
              <a:gd name="connsiteX19" fmla="*/ 207167 w 1104888"/>
              <a:gd name="connsiteY19" fmla="*/ 189457 h 1035696"/>
              <a:gd name="connsiteX20" fmla="*/ 103583 w 1104888"/>
              <a:gd name="connsiteY20" fmla="*/ 189457 h 1035696"/>
              <a:gd name="connsiteX21" fmla="*/ 103583 w 1104888"/>
              <a:gd name="connsiteY21" fmla="*/ 75783 h 1035696"/>
              <a:gd name="connsiteX22" fmla="*/ 828667 w 1104888"/>
              <a:gd name="connsiteY22" fmla="*/ 745196 h 1035696"/>
              <a:gd name="connsiteX23" fmla="*/ 759611 w 1104888"/>
              <a:gd name="connsiteY23" fmla="*/ 795718 h 1035696"/>
              <a:gd name="connsiteX24" fmla="*/ 725083 w 1104888"/>
              <a:gd name="connsiteY24" fmla="*/ 795718 h 1035696"/>
              <a:gd name="connsiteX25" fmla="*/ 656028 w 1104888"/>
              <a:gd name="connsiteY25" fmla="*/ 745196 h 1035696"/>
              <a:gd name="connsiteX26" fmla="*/ 586972 w 1104888"/>
              <a:gd name="connsiteY26" fmla="*/ 795718 h 1035696"/>
              <a:gd name="connsiteX27" fmla="*/ 345278 w 1104888"/>
              <a:gd name="connsiteY27" fmla="*/ 795718 h 1035696"/>
              <a:gd name="connsiteX28" fmla="*/ 276222 w 1104888"/>
              <a:gd name="connsiteY28" fmla="*/ 745196 h 1035696"/>
              <a:gd name="connsiteX29" fmla="*/ 207167 w 1104888"/>
              <a:gd name="connsiteY29" fmla="*/ 795718 h 1035696"/>
              <a:gd name="connsiteX30" fmla="*/ 103583 w 1104888"/>
              <a:gd name="connsiteY30" fmla="*/ 795718 h 1035696"/>
              <a:gd name="connsiteX31" fmla="*/ 103583 w 1104888"/>
              <a:gd name="connsiteY31" fmla="*/ 644153 h 1035696"/>
              <a:gd name="connsiteX32" fmla="*/ 207167 w 1104888"/>
              <a:gd name="connsiteY32" fmla="*/ 644153 h 1035696"/>
              <a:gd name="connsiteX33" fmla="*/ 276222 w 1104888"/>
              <a:gd name="connsiteY33" fmla="*/ 694675 h 1035696"/>
              <a:gd name="connsiteX34" fmla="*/ 345278 w 1104888"/>
              <a:gd name="connsiteY34" fmla="*/ 644153 h 1035696"/>
              <a:gd name="connsiteX35" fmla="*/ 379805 w 1104888"/>
              <a:gd name="connsiteY35" fmla="*/ 644153 h 1035696"/>
              <a:gd name="connsiteX36" fmla="*/ 448861 w 1104888"/>
              <a:gd name="connsiteY36" fmla="*/ 694675 h 1035696"/>
              <a:gd name="connsiteX37" fmla="*/ 517917 w 1104888"/>
              <a:gd name="connsiteY37" fmla="*/ 644153 h 1035696"/>
              <a:gd name="connsiteX38" fmla="*/ 759611 w 1104888"/>
              <a:gd name="connsiteY38" fmla="*/ 644153 h 1035696"/>
              <a:gd name="connsiteX39" fmla="*/ 828667 w 1104888"/>
              <a:gd name="connsiteY39" fmla="*/ 694675 h 1035696"/>
              <a:gd name="connsiteX40" fmla="*/ 897722 w 1104888"/>
              <a:gd name="connsiteY40" fmla="*/ 644153 h 1035696"/>
              <a:gd name="connsiteX41" fmla="*/ 1001305 w 1104888"/>
              <a:gd name="connsiteY41" fmla="*/ 644153 h 1035696"/>
              <a:gd name="connsiteX42" fmla="*/ 1001305 w 1104888"/>
              <a:gd name="connsiteY42" fmla="*/ 795718 h 1035696"/>
              <a:gd name="connsiteX43" fmla="*/ 897722 w 1104888"/>
              <a:gd name="connsiteY43" fmla="*/ 795718 h 1035696"/>
              <a:gd name="connsiteX44" fmla="*/ 828667 w 1104888"/>
              <a:gd name="connsiteY44" fmla="*/ 745196 h 1035696"/>
              <a:gd name="connsiteX45" fmla="*/ 897722 w 1104888"/>
              <a:gd name="connsiteY45" fmla="*/ 593631 h 1035696"/>
              <a:gd name="connsiteX46" fmla="*/ 828667 w 1104888"/>
              <a:gd name="connsiteY46" fmla="*/ 543109 h 1035696"/>
              <a:gd name="connsiteX47" fmla="*/ 759611 w 1104888"/>
              <a:gd name="connsiteY47" fmla="*/ 593631 h 1035696"/>
              <a:gd name="connsiteX48" fmla="*/ 517917 w 1104888"/>
              <a:gd name="connsiteY48" fmla="*/ 593631 h 1035696"/>
              <a:gd name="connsiteX49" fmla="*/ 448861 w 1104888"/>
              <a:gd name="connsiteY49" fmla="*/ 543109 h 1035696"/>
              <a:gd name="connsiteX50" fmla="*/ 379805 w 1104888"/>
              <a:gd name="connsiteY50" fmla="*/ 593631 h 1035696"/>
              <a:gd name="connsiteX51" fmla="*/ 345278 w 1104888"/>
              <a:gd name="connsiteY51" fmla="*/ 593631 h 1035696"/>
              <a:gd name="connsiteX52" fmla="*/ 276222 w 1104888"/>
              <a:gd name="connsiteY52" fmla="*/ 543109 h 1035696"/>
              <a:gd name="connsiteX53" fmla="*/ 207167 w 1104888"/>
              <a:gd name="connsiteY53" fmla="*/ 593631 h 1035696"/>
              <a:gd name="connsiteX54" fmla="*/ 103583 w 1104888"/>
              <a:gd name="connsiteY54" fmla="*/ 593631 h 1035696"/>
              <a:gd name="connsiteX55" fmla="*/ 103583 w 1104888"/>
              <a:gd name="connsiteY55" fmla="*/ 442066 h 1035696"/>
              <a:gd name="connsiteX56" fmla="*/ 414333 w 1104888"/>
              <a:gd name="connsiteY56" fmla="*/ 442066 h 1035696"/>
              <a:gd name="connsiteX57" fmla="*/ 483389 w 1104888"/>
              <a:gd name="connsiteY57" fmla="*/ 492587 h 1035696"/>
              <a:gd name="connsiteX58" fmla="*/ 552444 w 1104888"/>
              <a:gd name="connsiteY58" fmla="*/ 442066 h 1035696"/>
              <a:gd name="connsiteX59" fmla="*/ 586972 w 1104888"/>
              <a:gd name="connsiteY59" fmla="*/ 442066 h 1035696"/>
              <a:gd name="connsiteX60" fmla="*/ 656028 w 1104888"/>
              <a:gd name="connsiteY60" fmla="*/ 492587 h 1035696"/>
              <a:gd name="connsiteX61" fmla="*/ 725083 w 1104888"/>
              <a:gd name="connsiteY61" fmla="*/ 442066 h 1035696"/>
              <a:gd name="connsiteX62" fmla="*/ 759611 w 1104888"/>
              <a:gd name="connsiteY62" fmla="*/ 442066 h 1035696"/>
              <a:gd name="connsiteX63" fmla="*/ 828667 w 1104888"/>
              <a:gd name="connsiteY63" fmla="*/ 492587 h 1035696"/>
              <a:gd name="connsiteX64" fmla="*/ 897722 w 1104888"/>
              <a:gd name="connsiteY64" fmla="*/ 442066 h 1035696"/>
              <a:gd name="connsiteX65" fmla="*/ 1001305 w 1104888"/>
              <a:gd name="connsiteY65" fmla="*/ 442066 h 1035696"/>
              <a:gd name="connsiteX66" fmla="*/ 1001305 w 1104888"/>
              <a:gd name="connsiteY66" fmla="*/ 593631 h 1035696"/>
              <a:gd name="connsiteX67" fmla="*/ 897722 w 1104888"/>
              <a:gd name="connsiteY67" fmla="*/ 391544 h 1035696"/>
              <a:gd name="connsiteX68" fmla="*/ 828667 w 1104888"/>
              <a:gd name="connsiteY68" fmla="*/ 341022 h 1035696"/>
              <a:gd name="connsiteX69" fmla="*/ 759611 w 1104888"/>
              <a:gd name="connsiteY69" fmla="*/ 391544 h 1035696"/>
              <a:gd name="connsiteX70" fmla="*/ 725083 w 1104888"/>
              <a:gd name="connsiteY70" fmla="*/ 391544 h 1035696"/>
              <a:gd name="connsiteX71" fmla="*/ 656028 w 1104888"/>
              <a:gd name="connsiteY71" fmla="*/ 341022 h 1035696"/>
              <a:gd name="connsiteX72" fmla="*/ 586972 w 1104888"/>
              <a:gd name="connsiteY72" fmla="*/ 391544 h 1035696"/>
              <a:gd name="connsiteX73" fmla="*/ 552444 w 1104888"/>
              <a:gd name="connsiteY73" fmla="*/ 391544 h 1035696"/>
              <a:gd name="connsiteX74" fmla="*/ 483389 w 1104888"/>
              <a:gd name="connsiteY74" fmla="*/ 341022 h 1035696"/>
              <a:gd name="connsiteX75" fmla="*/ 414333 w 1104888"/>
              <a:gd name="connsiteY75" fmla="*/ 391544 h 1035696"/>
              <a:gd name="connsiteX76" fmla="*/ 103583 w 1104888"/>
              <a:gd name="connsiteY76" fmla="*/ 391544 h 1035696"/>
              <a:gd name="connsiteX77" fmla="*/ 103583 w 1104888"/>
              <a:gd name="connsiteY77" fmla="*/ 239979 h 1035696"/>
              <a:gd name="connsiteX78" fmla="*/ 207167 w 1104888"/>
              <a:gd name="connsiteY78" fmla="*/ 239979 h 1035696"/>
              <a:gd name="connsiteX79" fmla="*/ 276222 w 1104888"/>
              <a:gd name="connsiteY79" fmla="*/ 290500 h 1035696"/>
              <a:gd name="connsiteX80" fmla="*/ 345278 w 1104888"/>
              <a:gd name="connsiteY80" fmla="*/ 239979 h 1035696"/>
              <a:gd name="connsiteX81" fmla="*/ 586972 w 1104888"/>
              <a:gd name="connsiteY81" fmla="*/ 239979 h 1035696"/>
              <a:gd name="connsiteX82" fmla="*/ 656028 w 1104888"/>
              <a:gd name="connsiteY82" fmla="*/ 290500 h 1035696"/>
              <a:gd name="connsiteX83" fmla="*/ 725083 w 1104888"/>
              <a:gd name="connsiteY83" fmla="*/ 239979 h 1035696"/>
              <a:gd name="connsiteX84" fmla="*/ 759611 w 1104888"/>
              <a:gd name="connsiteY84" fmla="*/ 239979 h 1035696"/>
              <a:gd name="connsiteX85" fmla="*/ 828667 w 1104888"/>
              <a:gd name="connsiteY85" fmla="*/ 290500 h 1035696"/>
              <a:gd name="connsiteX86" fmla="*/ 897722 w 1104888"/>
              <a:gd name="connsiteY86" fmla="*/ 239979 h 1035696"/>
              <a:gd name="connsiteX87" fmla="*/ 1001305 w 1104888"/>
              <a:gd name="connsiteY87" fmla="*/ 239979 h 1035696"/>
              <a:gd name="connsiteX88" fmla="*/ 1001305 w 1104888"/>
              <a:gd name="connsiteY88" fmla="*/ 391544 h 1035696"/>
              <a:gd name="connsiteX89" fmla="*/ 103583 w 1104888"/>
              <a:gd name="connsiteY89" fmla="*/ 959914 h 1035696"/>
              <a:gd name="connsiteX90" fmla="*/ 103583 w 1104888"/>
              <a:gd name="connsiteY90" fmla="*/ 846240 h 1035696"/>
              <a:gd name="connsiteX91" fmla="*/ 207167 w 1104888"/>
              <a:gd name="connsiteY91" fmla="*/ 846240 h 1035696"/>
              <a:gd name="connsiteX92" fmla="*/ 276222 w 1104888"/>
              <a:gd name="connsiteY92" fmla="*/ 896762 h 1035696"/>
              <a:gd name="connsiteX93" fmla="*/ 345278 w 1104888"/>
              <a:gd name="connsiteY93" fmla="*/ 846240 h 1035696"/>
              <a:gd name="connsiteX94" fmla="*/ 586972 w 1104888"/>
              <a:gd name="connsiteY94" fmla="*/ 846240 h 1035696"/>
              <a:gd name="connsiteX95" fmla="*/ 656028 w 1104888"/>
              <a:gd name="connsiteY95" fmla="*/ 896762 h 1035696"/>
              <a:gd name="connsiteX96" fmla="*/ 725083 w 1104888"/>
              <a:gd name="connsiteY96" fmla="*/ 846240 h 1035696"/>
              <a:gd name="connsiteX97" fmla="*/ 759611 w 1104888"/>
              <a:gd name="connsiteY97" fmla="*/ 846240 h 1035696"/>
              <a:gd name="connsiteX98" fmla="*/ 828667 w 1104888"/>
              <a:gd name="connsiteY98" fmla="*/ 896762 h 1035696"/>
              <a:gd name="connsiteX99" fmla="*/ 897722 w 1104888"/>
              <a:gd name="connsiteY99" fmla="*/ 846240 h 1035696"/>
              <a:gd name="connsiteX100" fmla="*/ 1001305 w 1104888"/>
              <a:gd name="connsiteY100" fmla="*/ 846240 h 1035696"/>
              <a:gd name="connsiteX101" fmla="*/ 1001305 w 1104888"/>
              <a:gd name="connsiteY101" fmla="*/ 959914 h 10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104888" h="1035696">
                <a:moveTo>
                  <a:pt x="1035833" y="0"/>
                </a:moveTo>
                <a:lnTo>
                  <a:pt x="69056" y="0"/>
                </a:lnTo>
                <a:cubicBezTo>
                  <a:pt x="30918" y="0"/>
                  <a:pt x="0" y="22619"/>
                  <a:pt x="0" y="50522"/>
                </a:cubicBezTo>
                <a:lnTo>
                  <a:pt x="0" y="985175"/>
                </a:lnTo>
                <a:cubicBezTo>
                  <a:pt x="0" y="1013077"/>
                  <a:pt x="30918" y="1035697"/>
                  <a:pt x="69056" y="1035697"/>
                </a:cubicBezTo>
                <a:lnTo>
                  <a:pt x="1035833" y="1035697"/>
                </a:lnTo>
                <a:cubicBezTo>
                  <a:pt x="1073971" y="1035697"/>
                  <a:pt x="1104889" y="1013077"/>
                  <a:pt x="1104889" y="985175"/>
                </a:cubicBezTo>
                <a:lnTo>
                  <a:pt x="1104889" y="50522"/>
                </a:lnTo>
                <a:cubicBezTo>
                  <a:pt x="1104889" y="22619"/>
                  <a:pt x="1073971" y="0"/>
                  <a:pt x="1035833" y="0"/>
                </a:cubicBezTo>
                <a:close/>
                <a:moveTo>
                  <a:pt x="1001305" y="75783"/>
                </a:moveTo>
                <a:lnTo>
                  <a:pt x="1001305" y="189457"/>
                </a:lnTo>
                <a:lnTo>
                  <a:pt x="897722" y="189457"/>
                </a:lnTo>
                <a:cubicBezTo>
                  <a:pt x="897722" y="161555"/>
                  <a:pt x="866804" y="138935"/>
                  <a:pt x="828667" y="138935"/>
                </a:cubicBezTo>
                <a:cubicBezTo>
                  <a:pt x="790529" y="138935"/>
                  <a:pt x="759611" y="161555"/>
                  <a:pt x="759611" y="189457"/>
                </a:cubicBezTo>
                <a:lnTo>
                  <a:pt x="725083" y="189457"/>
                </a:lnTo>
                <a:cubicBezTo>
                  <a:pt x="725083" y="161555"/>
                  <a:pt x="694165" y="138935"/>
                  <a:pt x="656028" y="138935"/>
                </a:cubicBezTo>
                <a:cubicBezTo>
                  <a:pt x="617890" y="138935"/>
                  <a:pt x="586972" y="161555"/>
                  <a:pt x="586972" y="189457"/>
                </a:cubicBezTo>
                <a:lnTo>
                  <a:pt x="345278" y="189457"/>
                </a:lnTo>
                <a:cubicBezTo>
                  <a:pt x="345278" y="161555"/>
                  <a:pt x="314360" y="138935"/>
                  <a:pt x="276222" y="138935"/>
                </a:cubicBezTo>
                <a:cubicBezTo>
                  <a:pt x="238085" y="138935"/>
                  <a:pt x="207167" y="161555"/>
                  <a:pt x="207167" y="189457"/>
                </a:cubicBezTo>
                <a:lnTo>
                  <a:pt x="103583" y="189457"/>
                </a:lnTo>
                <a:lnTo>
                  <a:pt x="103583" y="75783"/>
                </a:lnTo>
                <a:close/>
                <a:moveTo>
                  <a:pt x="828667" y="745196"/>
                </a:moveTo>
                <a:cubicBezTo>
                  <a:pt x="790529" y="745196"/>
                  <a:pt x="759611" y="767816"/>
                  <a:pt x="759611" y="795718"/>
                </a:cubicBezTo>
                <a:lnTo>
                  <a:pt x="725083" y="795718"/>
                </a:lnTo>
                <a:cubicBezTo>
                  <a:pt x="725083" y="767816"/>
                  <a:pt x="694165" y="745196"/>
                  <a:pt x="656028" y="745196"/>
                </a:cubicBezTo>
                <a:cubicBezTo>
                  <a:pt x="617890" y="745196"/>
                  <a:pt x="586972" y="767816"/>
                  <a:pt x="586972" y="795718"/>
                </a:cubicBezTo>
                <a:lnTo>
                  <a:pt x="345278" y="795718"/>
                </a:lnTo>
                <a:cubicBezTo>
                  <a:pt x="345278" y="767816"/>
                  <a:pt x="314360" y="745196"/>
                  <a:pt x="276222" y="745196"/>
                </a:cubicBezTo>
                <a:cubicBezTo>
                  <a:pt x="238085" y="745196"/>
                  <a:pt x="207167" y="767816"/>
                  <a:pt x="207167" y="795718"/>
                </a:cubicBezTo>
                <a:lnTo>
                  <a:pt x="103583" y="795718"/>
                </a:lnTo>
                <a:lnTo>
                  <a:pt x="103583" y="644153"/>
                </a:lnTo>
                <a:lnTo>
                  <a:pt x="207167" y="644153"/>
                </a:lnTo>
                <a:cubicBezTo>
                  <a:pt x="207167" y="672055"/>
                  <a:pt x="238085" y="694675"/>
                  <a:pt x="276222" y="694675"/>
                </a:cubicBezTo>
                <a:cubicBezTo>
                  <a:pt x="314360" y="694675"/>
                  <a:pt x="345278" y="672055"/>
                  <a:pt x="345278" y="644153"/>
                </a:cubicBezTo>
                <a:lnTo>
                  <a:pt x="379805" y="644153"/>
                </a:lnTo>
                <a:cubicBezTo>
                  <a:pt x="379805" y="672055"/>
                  <a:pt x="410723" y="694675"/>
                  <a:pt x="448861" y="694675"/>
                </a:cubicBezTo>
                <a:cubicBezTo>
                  <a:pt x="486999" y="694675"/>
                  <a:pt x="517917" y="672055"/>
                  <a:pt x="517917" y="644153"/>
                </a:cubicBezTo>
                <a:lnTo>
                  <a:pt x="759611" y="644153"/>
                </a:lnTo>
                <a:cubicBezTo>
                  <a:pt x="759611" y="672055"/>
                  <a:pt x="790529" y="694675"/>
                  <a:pt x="828667" y="694675"/>
                </a:cubicBezTo>
                <a:cubicBezTo>
                  <a:pt x="866804" y="694675"/>
                  <a:pt x="897722" y="672055"/>
                  <a:pt x="897722" y="644153"/>
                </a:cubicBezTo>
                <a:lnTo>
                  <a:pt x="1001305" y="644153"/>
                </a:lnTo>
                <a:lnTo>
                  <a:pt x="1001305" y="795718"/>
                </a:lnTo>
                <a:lnTo>
                  <a:pt x="897722" y="795718"/>
                </a:lnTo>
                <a:cubicBezTo>
                  <a:pt x="897722" y="767816"/>
                  <a:pt x="866804" y="745196"/>
                  <a:pt x="828667" y="745196"/>
                </a:cubicBezTo>
                <a:close/>
                <a:moveTo>
                  <a:pt x="897722" y="593631"/>
                </a:moveTo>
                <a:cubicBezTo>
                  <a:pt x="897722" y="565729"/>
                  <a:pt x="866804" y="543109"/>
                  <a:pt x="828667" y="543109"/>
                </a:cubicBezTo>
                <a:cubicBezTo>
                  <a:pt x="790529" y="543109"/>
                  <a:pt x="759611" y="565729"/>
                  <a:pt x="759611" y="593631"/>
                </a:cubicBezTo>
                <a:lnTo>
                  <a:pt x="517917" y="593631"/>
                </a:lnTo>
                <a:cubicBezTo>
                  <a:pt x="517917" y="565729"/>
                  <a:pt x="486999" y="543109"/>
                  <a:pt x="448861" y="543109"/>
                </a:cubicBezTo>
                <a:cubicBezTo>
                  <a:pt x="410723" y="543109"/>
                  <a:pt x="379805" y="565729"/>
                  <a:pt x="379805" y="593631"/>
                </a:cubicBezTo>
                <a:lnTo>
                  <a:pt x="345278" y="593631"/>
                </a:lnTo>
                <a:cubicBezTo>
                  <a:pt x="345278" y="565729"/>
                  <a:pt x="314360" y="543109"/>
                  <a:pt x="276222" y="543109"/>
                </a:cubicBezTo>
                <a:cubicBezTo>
                  <a:pt x="238085" y="543109"/>
                  <a:pt x="207167" y="565729"/>
                  <a:pt x="207167" y="593631"/>
                </a:cubicBezTo>
                <a:lnTo>
                  <a:pt x="103583" y="593631"/>
                </a:lnTo>
                <a:lnTo>
                  <a:pt x="103583" y="442066"/>
                </a:lnTo>
                <a:lnTo>
                  <a:pt x="414333" y="442066"/>
                </a:lnTo>
                <a:cubicBezTo>
                  <a:pt x="414333" y="469968"/>
                  <a:pt x="445251" y="492587"/>
                  <a:pt x="483389" y="492587"/>
                </a:cubicBezTo>
                <a:cubicBezTo>
                  <a:pt x="521526" y="492587"/>
                  <a:pt x="552444" y="469968"/>
                  <a:pt x="552444" y="442066"/>
                </a:cubicBezTo>
                <a:lnTo>
                  <a:pt x="586972" y="442066"/>
                </a:lnTo>
                <a:cubicBezTo>
                  <a:pt x="586972" y="469968"/>
                  <a:pt x="617890" y="492587"/>
                  <a:pt x="656028" y="492587"/>
                </a:cubicBezTo>
                <a:cubicBezTo>
                  <a:pt x="694165" y="492587"/>
                  <a:pt x="725083" y="469968"/>
                  <a:pt x="725083" y="442066"/>
                </a:cubicBezTo>
                <a:lnTo>
                  <a:pt x="759611" y="442066"/>
                </a:lnTo>
                <a:cubicBezTo>
                  <a:pt x="759611" y="469968"/>
                  <a:pt x="790529" y="492587"/>
                  <a:pt x="828667" y="492587"/>
                </a:cubicBezTo>
                <a:cubicBezTo>
                  <a:pt x="866804" y="492587"/>
                  <a:pt x="897722" y="469968"/>
                  <a:pt x="897722" y="442066"/>
                </a:cubicBezTo>
                <a:lnTo>
                  <a:pt x="1001305" y="442066"/>
                </a:lnTo>
                <a:lnTo>
                  <a:pt x="1001305" y="593631"/>
                </a:lnTo>
                <a:close/>
                <a:moveTo>
                  <a:pt x="897722" y="391544"/>
                </a:moveTo>
                <a:cubicBezTo>
                  <a:pt x="897722" y="363642"/>
                  <a:pt x="866804" y="341022"/>
                  <a:pt x="828667" y="341022"/>
                </a:cubicBezTo>
                <a:cubicBezTo>
                  <a:pt x="790529" y="341022"/>
                  <a:pt x="759611" y="363642"/>
                  <a:pt x="759611" y="391544"/>
                </a:cubicBezTo>
                <a:lnTo>
                  <a:pt x="725083" y="391544"/>
                </a:lnTo>
                <a:cubicBezTo>
                  <a:pt x="725083" y="363642"/>
                  <a:pt x="694165" y="341022"/>
                  <a:pt x="656028" y="341022"/>
                </a:cubicBezTo>
                <a:cubicBezTo>
                  <a:pt x="617890" y="341022"/>
                  <a:pt x="586972" y="363642"/>
                  <a:pt x="586972" y="391544"/>
                </a:cubicBezTo>
                <a:lnTo>
                  <a:pt x="552444" y="391544"/>
                </a:lnTo>
                <a:cubicBezTo>
                  <a:pt x="552444" y="363642"/>
                  <a:pt x="521526" y="341022"/>
                  <a:pt x="483389" y="341022"/>
                </a:cubicBezTo>
                <a:cubicBezTo>
                  <a:pt x="445251" y="341022"/>
                  <a:pt x="414333" y="363642"/>
                  <a:pt x="414333" y="391544"/>
                </a:cubicBezTo>
                <a:lnTo>
                  <a:pt x="103583" y="391544"/>
                </a:lnTo>
                <a:lnTo>
                  <a:pt x="103583" y="239979"/>
                </a:lnTo>
                <a:lnTo>
                  <a:pt x="207167" y="239979"/>
                </a:lnTo>
                <a:cubicBezTo>
                  <a:pt x="207167" y="267880"/>
                  <a:pt x="238085" y="290500"/>
                  <a:pt x="276222" y="290500"/>
                </a:cubicBezTo>
                <a:cubicBezTo>
                  <a:pt x="314360" y="290500"/>
                  <a:pt x="345278" y="267880"/>
                  <a:pt x="345278" y="239979"/>
                </a:cubicBezTo>
                <a:lnTo>
                  <a:pt x="586972" y="239979"/>
                </a:lnTo>
                <a:cubicBezTo>
                  <a:pt x="586972" y="267880"/>
                  <a:pt x="617890" y="290500"/>
                  <a:pt x="656028" y="290500"/>
                </a:cubicBezTo>
                <a:cubicBezTo>
                  <a:pt x="694165" y="290500"/>
                  <a:pt x="725083" y="267880"/>
                  <a:pt x="725083" y="239979"/>
                </a:cubicBezTo>
                <a:lnTo>
                  <a:pt x="759611" y="239979"/>
                </a:lnTo>
                <a:cubicBezTo>
                  <a:pt x="759611" y="267880"/>
                  <a:pt x="790529" y="290500"/>
                  <a:pt x="828667" y="290500"/>
                </a:cubicBezTo>
                <a:cubicBezTo>
                  <a:pt x="866804" y="290500"/>
                  <a:pt x="897722" y="267880"/>
                  <a:pt x="897722" y="239979"/>
                </a:cubicBezTo>
                <a:lnTo>
                  <a:pt x="1001305" y="239979"/>
                </a:lnTo>
                <a:lnTo>
                  <a:pt x="1001305" y="391544"/>
                </a:lnTo>
                <a:close/>
                <a:moveTo>
                  <a:pt x="103583" y="959914"/>
                </a:moveTo>
                <a:lnTo>
                  <a:pt x="103583" y="846240"/>
                </a:lnTo>
                <a:lnTo>
                  <a:pt x="207167" y="846240"/>
                </a:lnTo>
                <a:cubicBezTo>
                  <a:pt x="207167" y="874142"/>
                  <a:pt x="238085" y="896762"/>
                  <a:pt x="276222" y="896762"/>
                </a:cubicBezTo>
                <a:cubicBezTo>
                  <a:pt x="314360" y="896762"/>
                  <a:pt x="345278" y="874142"/>
                  <a:pt x="345278" y="846240"/>
                </a:cubicBezTo>
                <a:lnTo>
                  <a:pt x="586972" y="846240"/>
                </a:lnTo>
                <a:cubicBezTo>
                  <a:pt x="586972" y="874142"/>
                  <a:pt x="617890" y="896762"/>
                  <a:pt x="656028" y="896762"/>
                </a:cubicBezTo>
                <a:cubicBezTo>
                  <a:pt x="694165" y="896762"/>
                  <a:pt x="725083" y="874142"/>
                  <a:pt x="725083" y="846240"/>
                </a:cubicBezTo>
                <a:lnTo>
                  <a:pt x="759611" y="846240"/>
                </a:lnTo>
                <a:cubicBezTo>
                  <a:pt x="759611" y="874142"/>
                  <a:pt x="790529" y="896762"/>
                  <a:pt x="828667" y="896762"/>
                </a:cubicBezTo>
                <a:cubicBezTo>
                  <a:pt x="866804" y="896762"/>
                  <a:pt x="897722" y="874142"/>
                  <a:pt x="897722" y="846240"/>
                </a:cubicBezTo>
                <a:lnTo>
                  <a:pt x="1001305" y="846240"/>
                </a:lnTo>
                <a:lnTo>
                  <a:pt x="1001305" y="959914"/>
                </a:lnTo>
                <a:close/>
              </a:path>
            </a:pathLst>
          </a:custGeom>
          <a:solidFill>
            <a:schemeClr val="lt1"/>
          </a:solidFill>
          <a:ln w="22886" cap="flat">
            <a:solidFill>
              <a:schemeClr val="accent1"/>
            </a:solidFill>
            <a:prstDash val="solid"/>
            <a:miter/>
          </a:ln>
        </p:spPr>
        <p:txBody>
          <a:bodyPr rtlCol="0" anchor="ctr"/>
          <a:lstStyle/>
          <a:p>
            <a:endParaRPr lang="en-IN"/>
          </a:p>
        </p:txBody>
      </p:sp>
      <p:pic>
        <p:nvPicPr>
          <p:cNvPr id="9" name="Graphic 8" descr="Shuffle with solid fill">
            <a:extLst>
              <a:ext uri="{FF2B5EF4-FFF2-40B4-BE49-F238E27FC236}">
                <a16:creationId xmlns:a16="http://schemas.microsoft.com/office/drawing/2014/main" id="{1DBD04E1-0B9F-B78B-1793-E4501AA57B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89921" y="3258347"/>
            <a:ext cx="2431774" cy="2431774"/>
          </a:xfrm>
          <a:prstGeom prst="rect">
            <a:avLst/>
          </a:prstGeom>
        </p:spPr>
      </p:pic>
    </p:spTree>
    <p:extLst>
      <p:ext uri="{BB962C8B-B14F-4D97-AF65-F5344CB8AC3E}">
        <p14:creationId xmlns:p14="http://schemas.microsoft.com/office/powerpoint/2010/main" val="322955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Video 8" descr="3D Machine Parts">
            <a:extLst>
              <a:ext uri="{FF2B5EF4-FFF2-40B4-BE49-F238E27FC236}">
                <a16:creationId xmlns:a16="http://schemas.microsoft.com/office/drawing/2014/main" id="{1C785DE8-EB2C-66A6-774D-FE1A39801532}"/>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79" cy="6857989"/>
          </a:xfrm>
          <a:prstGeom prst="rect">
            <a:avLst/>
          </a:prstGeom>
        </p:spPr>
      </p:pic>
      <p:sp>
        <p:nvSpPr>
          <p:cNvPr id="6" name="Title 5">
            <a:extLst>
              <a:ext uri="{FF2B5EF4-FFF2-40B4-BE49-F238E27FC236}">
                <a16:creationId xmlns:a16="http://schemas.microsoft.com/office/drawing/2014/main" id="{3EA2160F-999A-4057-FA20-0CDBB509F6A8}"/>
              </a:ext>
            </a:extLst>
          </p:cNvPr>
          <p:cNvSpPr>
            <a:spLocks noGrp="1"/>
          </p:cNvSpPr>
          <p:nvPr>
            <p:ph type="ctrTitle"/>
          </p:nvPr>
        </p:nvSpPr>
        <p:spPr>
          <a:xfrm>
            <a:off x="640080" y="914400"/>
            <a:ext cx="4892948" cy="3427867"/>
          </a:xfrm>
        </p:spPr>
        <p:txBody>
          <a:bodyPr anchor="t">
            <a:normAutofit/>
          </a:bodyPr>
          <a:lstStyle/>
          <a:p>
            <a:r>
              <a:rPr lang="en-IN" sz="5000">
                <a:solidFill>
                  <a:srgbClr val="FFFFFF"/>
                </a:solidFill>
              </a:rPr>
              <a:t>Mixer design using NMOS (circuit &amp; simulation setup)</a:t>
            </a:r>
          </a:p>
        </p:txBody>
      </p:sp>
      <p:sp>
        <p:nvSpPr>
          <p:cNvPr id="7" name="Subtitle 6">
            <a:extLst>
              <a:ext uri="{FF2B5EF4-FFF2-40B4-BE49-F238E27FC236}">
                <a16:creationId xmlns:a16="http://schemas.microsoft.com/office/drawing/2014/main" id="{37B70BFF-749B-B625-53C3-4B3347D453AA}"/>
              </a:ext>
            </a:extLst>
          </p:cNvPr>
          <p:cNvSpPr>
            <a:spLocks noGrp="1"/>
          </p:cNvSpPr>
          <p:nvPr>
            <p:ph type="subTitle" idx="1"/>
          </p:nvPr>
        </p:nvSpPr>
        <p:spPr>
          <a:xfrm>
            <a:off x="650970" y="5253051"/>
            <a:ext cx="4892948" cy="812923"/>
          </a:xfrm>
        </p:spPr>
        <p:txBody>
          <a:bodyPr anchor="t">
            <a:normAutofit/>
          </a:bodyPr>
          <a:lstStyle/>
          <a:p>
            <a:endParaRPr lang="en-IN">
              <a:solidFill>
                <a:srgbClr val="FFFFFF"/>
              </a:solidFill>
            </a:endParaRPr>
          </a:p>
        </p:txBody>
      </p:sp>
    </p:spTree>
    <p:extLst>
      <p:ext uri="{BB962C8B-B14F-4D97-AF65-F5344CB8AC3E}">
        <p14:creationId xmlns:p14="http://schemas.microsoft.com/office/powerpoint/2010/main" val="10974621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9EEA-B293-C2F1-5D1B-A1D8D227E656}"/>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Reference Schematic</a:t>
            </a:r>
            <a:endParaRPr lang="en-US"/>
          </a:p>
        </p:txBody>
      </p:sp>
      <p:pic>
        <p:nvPicPr>
          <p:cNvPr id="4" name="Content Placeholder 3">
            <a:extLst>
              <a:ext uri="{FF2B5EF4-FFF2-40B4-BE49-F238E27FC236}">
                <a16:creationId xmlns:a16="http://schemas.microsoft.com/office/drawing/2014/main" id="{071CD4F0-17C8-EFF1-C5EB-77B944C3D34D}"/>
              </a:ext>
            </a:extLst>
          </p:cNvPr>
          <p:cNvPicPr>
            <a:picLocks noGrp="1" noChangeAspect="1"/>
          </p:cNvPicPr>
          <p:nvPr>
            <p:ph idx="1"/>
          </p:nvPr>
        </p:nvPicPr>
        <p:blipFill>
          <a:blip r:embed="rId2"/>
          <a:stretch>
            <a:fillRect/>
          </a:stretch>
        </p:blipFill>
        <p:spPr>
          <a:xfrm>
            <a:off x="0" y="0"/>
            <a:ext cx="12192000" cy="6857999"/>
          </a:xfrm>
        </p:spPr>
      </p:pic>
    </p:spTree>
    <p:extLst>
      <p:ext uri="{BB962C8B-B14F-4D97-AF65-F5344CB8AC3E}">
        <p14:creationId xmlns:p14="http://schemas.microsoft.com/office/powerpoint/2010/main" val="2130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1367E-3021-E51A-BC03-925427346872}"/>
              </a:ext>
            </a:extLst>
          </p:cNvPr>
          <p:cNvSpPr>
            <a:spLocks noGrp="1"/>
          </p:cNvSpPr>
          <p:nvPr>
            <p:ph type="title"/>
          </p:nvPr>
        </p:nvSpPr>
        <p:spPr>
          <a:xfrm>
            <a:off x="913795" y="609600"/>
            <a:ext cx="10353762" cy="970450"/>
          </a:xfrm>
        </p:spPr>
        <p:txBody>
          <a:bodyPr>
            <a:normAutofit/>
          </a:bodyPr>
          <a:lstStyle/>
          <a:p>
            <a:r>
              <a:rPr lang="en-US">
                <a:latin typeface="Times New Roman"/>
                <a:cs typeface="Times New Roman"/>
              </a:rPr>
              <a:t>Mixer Design Considerations and Process</a:t>
            </a:r>
            <a:endParaRPr lang="en-US"/>
          </a:p>
        </p:txBody>
      </p:sp>
      <p:graphicFrame>
        <p:nvGraphicFramePr>
          <p:cNvPr id="6" name="Content Placeholder 2">
            <a:extLst>
              <a:ext uri="{FF2B5EF4-FFF2-40B4-BE49-F238E27FC236}">
                <a16:creationId xmlns:a16="http://schemas.microsoft.com/office/drawing/2014/main" id="{2A6A9FD8-CE46-46DF-F6A8-789724547118}"/>
              </a:ext>
            </a:extLst>
          </p:cNvPr>
          <p:cNvGraphicFramePr>
            <a:graphicFrameLocks noGrp="1"/>
          </p:cNvGraphicFramePr>
          <p:nvPr>
            <p:ph idx="1"/>
            <p:extLst>
              <p:ext uri="{D42A27DB-BD31-4B8C-83A1-F6EECF244321}">
                <p14:modId xmlns:p14="http://schemas.microsoft.com/office/powerpoint/2010/main" val="4218559525"/>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2723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9BE7-281B-108D-D08E-3E47C8031599}"/>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Mixer Design Considerations and Process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5486D1-32A2-DEA6-3655-71AA22E42ACF}"/>
                  </a:ext>
                </a:extLst>
              </p:cNvPr>
              <p:cNvSpPr>
                <a:spLocks noGrp="1"/>
              </p:cNvSpPr>
              <p:nvPr>
                <p:ph idx="1"/>
              </p:nvPr>
            </p:nvSpPr>
            <p:spPr>
              <a:xfrm>
                <a:off x="913795" y="1726967"/>
                <a:ext cx="10353762" cy="4541168"/>
              </a:xfrm>
            </p:spPr>
            <p:txBody>
              <a:bodyPr>
                <a:normAutofit/>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To do this we need to bias our MOSFET such that it does not go into the saturation region. It stays in the linear region when the LO signal is HIGH and we move into cutoff when the LO signal is LOW. </a:t>
                </a:r>
                <a:endParaRPr lang="en-US"/>
              </a:p>
              <a:p>
                <a:pPr>
                  <a:lnSpc>
                    <a:spcPct val="115000"/>
                  </a:lnSpc>
                  <a:spcAft>
                    <a:spcPts val="800"/>
                  </a:spcAft>
                </a:pPr>
                <a:r>
                  <a:rPr lang="en-US">
                    <a:ln>
                      <a:solidFill>
                        <a:prstClr val="black">
                          <a:lumMod val="75000"/>
                          <a:lumOff val="25000"/>
                          <a:alpha val="10000"/>
                        </a:prstClr>
                      </a:solidFill>
                    </a:ln>
                    <a:effectLst>
                      <a:outerShdw blurRad="9525" dist="25400" dir="14640000" algn="tl" rotWithShape="0">
                        <a:prstClr val="black">
                          <a:alpha val="30000"/>
                        </a:prstClr>
                      </a:outerShdw>
                    </a:effectLst>
                  </a:rPr>
                  <a:t>This multiplication basically gives us 2 new cosine/sine waves which are attributed to the 2 new frequency components. Their frequencies are given by </a:t>
                </a:r>
                <a14:m>
                  <m:oMath xmlns:m="http://schemas.openxmlformats.org/officeDocument/2006/math">
                    <m:sSub>
                      <m:sSubPr>
                        <m:ctrlPr>
                          <a:rPr lang="en-IN"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𝑅𝐹</m:t>
                        </m:r>
                      </m:sub>
                    </m:s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𝑜𝑠𝑐</m:t>
                        </m:r>
                      </m:sub>
                    </m:sSub>
                    <m:r>
                      <a:rPr lang="en-U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𝑎𝑛𝑑</m:t>
                    </m:r>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𝑅𝐹</m:t>
                        </m:r>
                      </m:sub>
                    </m:s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𝑜𝑠𝑐</m:t>
                        </m:r>
                      </m:sub>
                    </m:sSub>
                  </m:oMath>
                </a14:m>
                <a:endPar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We want to design a high pass filter for the LO input so that any low frequency inputs from the LO oscillator don't affect the gate voltage. We also want to add a capacitor to the LO oscillator input so that we don't have a DC offset that can affect our gate voltage.</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The corner frequency is given by </a:t>
                </a:r>
                <a14:m>
                  <m:oMath xmlns:m="http://schemas.openxmlformats.org/officeDocument/2006/math">
                    <m:f>
                      <m:fPr>
                        <m:ctrlPr>
                          <a:rPr lang="en-IN" sz="1800" i="1" kern="100" smtClean="0">
                            <a:effectLst/>
                            <a:latin typeface="Cambria Math" panose="02040503050406030204" pitchFamily="18" charset="0"/>
                            <a:ea typeface="Aptos" panose="020B0004020202020204" pitchFamily="34" charset="0"/>
                            <a:cs typeface="Times New Roman" panose="02020603050405020304" pitchFamily="18" charset="0"/>
                          </a:rPr>
                        </m:ctrlPr>
                      </m:fPr>
                      <m:num>
                        <m:r>
                          <a:rPr lang="en-IN" sz="18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IN" sz="1800" i="1" kern="100">
                            <a:effectLst/>
                            <a:latin typeface="Cambria Math" panose="02040503050406030204" pitchFamily="18" charset="0"/>
                            <a:ea typeface="Aptos" panose="020B0004020202020204" pitchFamily="34" charset="0"/>
                            <a:cs typeface="Times New Roman" panose="02020603050405020304" pitchFamily="18" charset="0"/>
                          </a:rPr>
                          <m:t>2</m:t>
                        </m:r>
                        <m:r>
                          <m:rPr>
                            <m:sty m:val="p"/>
                          </m:rPr>
                          <a:rPr lang="en-IN" sz="1800" kern="100">
                            <a:effectLst/>
                            <a:latin typeface="Cambria Math" panose="02040503050406030204" pitchFamily="18" charset="0"/>
                            <a:ea typeface="Aptos" panose="020B0004020202020204" pitchFamily="34" charset="0"/>
                            <a:cs typeface="Times New Roman" panose="02020603050405020304" pitchFamily="18" charset="0"/>
                          </a:rPr>
                          <m:t>π</m:t>
                        </m:r>
                        <m:r>
                          <a:rPr lang="en-IN" sz="1800" i="1" kern="100">
                            <a:effectLst/>
                            <a:latin typeface="Cambria Math" panose="02040503050406030204" pitchFamily="18" charset="0"/>
                            <a:ea typeface="Aptos" panose="020B0004020202020204" pitchFamily="34" charset="0"/>
                            <a:cs typeface="Times New Roman" panose="02020603050405020304" pitchFamily="18" charset="0"/>
                          </a:rPr>
                          <m:t>𝑅𝐶</m:t>
                        </m:r>
                      </m:den>
                    </m:f>
                  </m:oMath>
                </a14:m>
                <a:r>
                  <a:rPr lang="en-IN" sz="1800" kern="100">
                    <a:effectLst/>
                    <a:latin typeface="Aptos" panose="020B0004020202020204" pitchFamily="34" charset="0"/>
                    <a:cs typeface="Times New Roman" panose="02020603050405020304" pitchFamily="18" charset="0"/>
                  </a:rPr>
                  <a:t> </a:t>
                </a:r>
                <a:r>
                  <a:rPr lang="en-US">
                    <a:ln>
                      <a:solidFill>
                        <a:prstClr val="black">
                          <a:lumMod val="75000"/>
                          <a:lumOff val="25000"/>
                          <a:alpha val="10000"/>
                        </a:prstClr>
                      </a:solidFill>
                    </a:ln>
                    <a:effectLst>
                      <a:outerShdw blurRad="9525" dist="25400" dir="14640000" algn="tl" rotWithShape="0">
                        <a:prstClr val="black">
                          <a:alpha val="30000"/>
                        </a:prstClr>
                      </a:outerShdw>
                    </a:effectLst>
                  </a:rPr>
                  <a:t>, we can choose R and C as per our design considerations which we will explore in the next slide.</a:t>
                </a:r>
              </a:p>
            </p:txBody>
          </p:sp>
        </mc:Choice>
        <mc:Fallback xmlns="">
          <p:sp>
            <p:nvSpPr>
              <p:cNvPr id="3" name="Content Placeholder 2">
                <a:extLst>
                  <a:ext uri="{FF2B5EF4-FFF2-40B4-BE49-F238E27FC236}">
                    <a16:creationId xmlns:a16="http://schemas.microsoft.com/office/drawing/2014/main" id="{335486D1-32A2-DEA6-3655-71AA22E42ACF}"/>
                  </a:ext>
                </a:extLst>
              </p:cNvPr>
              <p:cNvSpPr>
                <a:spLocks noGrp="1" noRot="1" noChangeAspect="1" noMove="1" noResize="1" noEditPoints="1" noAdjustHandles="1" noChangeArrowheads="1" noChangeShapeType="1" noTextEdit="1"/>
              </p:cNvSpPr>
              <p:nvPr>
                <p:ph idx="1"/>
              </p:nvPr>
            </p:nvSpPr>
            <p:spPr>
              <a:xfrm>
                <a:off x="913795" y="1726967"/>
                <a:ext cx="10353762" cy="454116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073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917F-A99F-3A1A-1A8F-D48CF05896A9}"/>
              </a:ext>
            </a:extLst>
          </p:cNvPr>
          <p:cNvSpPr>
            <a:spLocks noGrp="1"/>
          </p:cNvSpPr>
          <p:nvPr>
            <p:ph type="title"/>
          </p:nvPr>
        </p:nvSpPr>
        <p:spPr>
          <a:xfrm>
            <a:off x="633743" y="609599"/>
            <a:ext cx="3413156" cy="5273675"/>
          </a:xfrm>
        </p:spPr>
        <p:txBody>
          <a:bodyPr>
            <a:normAutofit/>
          </a:bodyPr>
          <a:lstStyle/>
          <a:p>
            <a:r>
              <a:rPr lang="en-US" sz="3700">
                <a:ln>
                  <a:solidFill>
                    <a:prstClr val="black">
                      <a:lumMod val="75000"/>
                      <a:lumOff val="25000"/>
                      <a:alpha val="10000"/>
                    </a:prstClr>
                  </a:solidFill>
                </a:ln>
                <a:effectLst>
                  <a:outerShdw blurRad="9525" dist="25400" dir="14640000" algn="tl" rotWithShape="0">
                    <a:prstClr val="black">
                      <a:alpha val="30000"/>
                    </a:prstClr>
                  </a:outerShdw>
                </a:effectLst>
              </a:rPr>
              <a:t>Mixer Design Considerations and Process</a:t>
            </a:r>
            <a:endParaRPr lang="en-US" sz="3700"/>
          </a:p>
        </p:txBody>
      </p:sp>
      <p:pic>
        <p:nvPicPr>
          <p:cNvPr id="9" name="Picture 8">
            <a:extLst>
              <a:ext uri="{FF2B5EF4-FFF2-40B4-BE49-F238E27FC236}">
                <a16:creationId xmlns:a16="http://schemas.microsoft.com/office/drawing/2014/main" id="{B577D423-FE81-4236-89DE-39776B8109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680641" y="609599"/>
            <a:ext cx="6889687" cy="5273675"/>
          </a:xfrm>
          <a:prstGeom prst="rect">
            <a:avLst/>
          </a:prstGeom>
        </p:spPr>
      </p:pic>
      <mc:AlternateContent xmlns:mc="http://schemas.openxmlformats.org/markup-compatibility/2006" xmlns:a14="http://schemas.microsoft.com/office/drawing/2010/main">
        <mc:Choice Requires="a14">
          <p:graphicFrame>
            <p:nvGraphicFramePr>
              <p:cNvPr id="5" name="Content Placeholder 2">
                <a:extLst>
                  <a:ext uri="{FF2B5EF4-FFF2-40B4-BE49-F238E27FC236}">
                    <a16:creationId xmlns:a16="http://schemas.microsoft.com/office/drawing/2014/main" id="{DC0BD7CC-1512-F06A-63FE-43A849B7E15B}"/>
                  </a:ext>
                </a:extLst>
              </p:cNvPr>
              <p:cNvGraphicFramePr>
                <a:graphicFrameLocks noGrp="1"/>
              </p:cNvGraphicFramePr>
              <p:nvPr>
                <p:ph idx="1"/>
                <p:extLst>
                  <p:ext uri="{D42A27DB-BD31-4B8C-83A1-F6EECF244321}">
                    <p14:modId xmlns:p14="http://schemas.microsoft.com/office/powerpoint/2010/main" val="4081521895"/>
                  </p:ext>
                </p:extLst>
              </p:nvPr>
            </p:nvGraphicFramePr>
            <p:xfrm>
              <a:off x="4958257" y="887213"/>
              <a:ext cx="6309300" cy="4718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5" name="Content Placeholder 2">
                <a:extLst>
                  <a:ext uri="{FF2B5EF4-FFF2-40B4-BE49-F238E27FC236}">
                    <a16:creationId xmlns:a16="http://schemas.microsoft.com/office/drawing/2014/main" id="{DC0BD7CC-1512-F06A-63FE-43A849B7E15B}"/>
                  </a:ext>
                </a:extLst>
              </p:cNvPr>
              <p:cNvGraphicFramePr>
                <a:graphicFrameLocks noGrp="1"/>
              </p:cNvGraphicFramePr>
              <p:nvPr>
                <p:ph idx="1"/>
                <p:extLst>
                  <p:ext uri="{D42A27DB-BD31-4B8C-83A1-F6EECF244321}">
                    <p14:modId xmlns:p14="http://schemas.microsoft.com/office/powerpoint/2010/main" val="4081521895"/>
                  </p:ext>
                </p:extLst>
              </p:nvPr>
            </p:nvGraphicFramePr>
            <p:xfrm>
              <a:off x="4958257" y="887213"/>
              <a:ext cx="6309300" cy="47184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23888121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B4994D8AEF8345B90468A4C0CDCBC8" ma:contentTypeVersion="5" ma:contentTypeDescription="Create a new document." ma:contentTypeScope="" ma:versionID="f1d2f79441f6f819475c640f1f80c28f">
  <xsd:schema xmlns:xsd="http://www.w3.org/2001/XMLSchema" xmlns:xs="http://www.w3.org/2001/XMLSchema" xmlns:p="http://schemas.microsoft.com/office/2006/metadata/properties" xmlns:ns3="802211a6-638f-4ffd-a00c-345298d12e0d" targetNamespace="http://schemas.microsoft.com/office/2006/metadata/properties" ma:root="true" ma:fieldsID="7277318e2448d78fa1a5a1f874915316" ns3:_="">
    <xsd:import namespace="802211a6-638f-4ffd-a00c-345298d12e0d"/>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2211a6-638f-4ffd-a00c-345298d12e0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1E1ED8-E20B-41A9-B9CE-A15D5B7A0366}">
  <ds:schemaRefs>
    <ds:schemaRef ds:uri="http://schemas.microsoft.com/sharepoint/v3/contenttype/forms"/>
  </ds:schemaRefs>
</ds:datastoreItem>
</file>

<file path=customXml/itemProps2.xml><?xml version="1.0" encoding="utf-8"?>
<ds:datastoreItem xmlns:ds="http://schemas.openxmlformats.org/officeDocument/2006/customXml" ds:itemID="{D0169427-5084-4147-AEF8-77DD968657E1}">
  <ds:schemaRefs>
    <ds:schemaRef ds:uri="802211a6-638f-4ffd-a00c-345298d12e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B854EDE-59EF-4625-A7CA-B6C9C29F4F3B}">
  <ds:schemaRefs>
    <ds:schemaRef ds:uri="802211a6-638f-4ffd-a00c-345298d12e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TM04033929[[fn=Slate]]</Template>
  <Application>Microsoft Office PowerPoint</Application>
  <PresentationFormat>Widescreen</PresentationFormat>
  <Slides>31</Slides>
  <Notes>0</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Slate</vt:lpstr>
      <vt:lpstr>Quadrature Down Converter</vt:lpstr>
      <vt:lpstr>Team Members</vt:lpstr>
      <vt:lpstr>Project overview </vt:lpstr>
      <vt:lpstr>Switch (mixer) design</vt:lpstr>
      <vt:lpstr>Mixer design using NMOS (circuit &amp; simulation setup)</vt:lpstr>
      <vt:lpstr>Mixer Reference Schematic</vt:lpstr>
      <vt:lpstr>Mixer Design Considerations and Process</vt:lpstr>
      <vt:lpstr>Mixer Design Considerations and Process</vt:lpstr>
      <vt:lpstr>Mixer Design Considerations and Process</vt:lpstr>
      <vt:lpstr>Mixer Design Considerations and Process</vt:lpstr>
      <vt:lpstr>Mixer 95 kHz Tran Run</vt:lpstr>
      <vt:lpstr>Mixer 95 kHz FFT</vt:lpstr>
      <vt:lpstr>Mixer 97 kHz Tran Run</vt:lpstr>
      <vt:lpstr>Mixer 97 kHz FFT</vt:lpstr>
      <vt:lpstr>Mixer 99 kHz Tran Run</vt:lpstr>
      <vt:lpstr>Mixer 99 kHz FFT</vt:lpstr>
      <vt:lpstr>Mixer 101 kHz Tran Run</vt:lpstr>
      <vt:lpstr>Mixer 101 kHz FFT</vt:lpstr>
      <vt:lpstr>Mixer 101 kHz FFT</vt:lpstr>
      <vt:lpstr>Mixer 102 kHz Tran Run</vt:lpstr>
      <vt:lpstr>Mixer 102 kHz FFT</vt:lpstr>
      <vt:lpstr>Mixer 105 kHz Tran Run</vt:lpstr>
      <vt:lpstr>Mixer 105 kHz FFT</vt:lpstr>
      <vt:lpstr>PowerPoint Presentation</vt:lpstr>
      <vt:lpstr>Low Pass Filter</vt:lpstr>
      <vt:lpstr>RC Low Pass Frequency Analysis</vt:lpstr>
      <vt:lpstr>Observations for Frequency Analysis </vt:lpstr>
      <vt:lpstr>Tran Run 1kHz LTSPICE  </vt:lpstr>
      <vt:lpstr>Observations of Tran Run 1kHz  </vt:lpstr>
      <vt:lpstr>Tran Run 10Khz LTSPICE  </vt:lpstr>
      <vt:lpstr>Observations of Tran Run 10kHz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Ravi Kumar Sahu</dc:creator>
  <cp:revision>2</cp:revision>
  <dcterms:created xsi:type="dcterms:W3CDTF">2025-04-07T13:41:21Z</dcterms:created>
  <dcterms:modified xsi:type="dcterms:W3CDTF">2025-04-09T17:50:19Z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0x01010017B4994D8AEF8345B90468A4C0CDCBC8</vt:lpwstr>
  </property>
</Properties>
</file>